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0"/>
  </p:notesMasterIdLst>
  <p:sldIdLst>
    <p:sldId id="265" r:id="rId5"/>
    <p:sldId id="263" r:id="rId6"/>
    <p:sldId id="266" r:id="rId7"/>
    <p:sldId id="278" r:id="rId8"/>
    <p:sldId id="267" r:id="rId9"/>
    <p:sldId id="268" r:id="rId10"/>
    <p:sldId id="270" r:id="rId11"/>
    <p:sldId id="269" r:id="rId12"/>
    <p:sldId id="271" r:id="rId13"/>
    <p:sldId id="277" r:id="rId14"/>
    <p:sldId id="274" r:id="rId15"/>
    <p:sldId id="275" r:id="rId16"/>
    <p:sldId id="276" r:id="rId17"/>
    <p:sldId id="273" r:id="rId18"/>
    <p:sldId id="272"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79319" autoAdjust="0"/>
  </p:normalViewPr>
  <p:slideViewPr>
    <p:cSldViewPr snapToGrid="0">
      <p:cViewPr varScale="1">
        <p:scale>
          <a:sx n="54" d="100"/>
          <a:sy n="54" d="100"/>
        </p:scale>
        <p:origin x="1148"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25263F-05CF-48B9-A6DF-772113EBDD74}" type="datetimeFigureOut">
              <a:rPr lang="en-AU" smtClean="0"/>
              <a:t>15/03/2021</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85A088-B0D1-44FA-81C2-4679183B2DDC}" type="slidenum">
              <a:rPr lang="en-AU" smtClean="0"/>
              <a:t>‹#›</a:t>
            </a:fld>
            <a:endParaRPr lang="en-AU"/>
          </a:p>
        </p:txBody>
      </p:sp>
    </p:spTree>
    <p:extLst>
      <p:ext uri="{BB962C8B-B14F-4D97-AF65-F5344CB8AC3E}">
        <p14:creationId xmlns:p14="http://schemas.microsoft.com/office/powerpoint/2010/main" val="33860641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Students will be provided with scaffolds to</a:t>
            </a:r>
            <a:r>
              <a:rPr lang="en-AU" baseline="0" dirty="0" smtClean="0"/>
              <a:t> choose from including levelled sentence starters and graphic organisers</a:t>
            </a:r>
          </a:p>
          <a:p>
            <a:r>
              <a:rPr lang="en-AU" baseline="0" dirty="0" smtClean="0"/>
              <a:t>Students can work independently from the modelled response, collaboratively or with support from the teacher in a guided writing group. </a:t>
            </a:r>
            <a:endParaRPr lang="en-AU" dirty="0"/>
          </a:p>
        </p:txBody>
      </p:sp>
      <p:sp>
        <p:nvSpPr>
          <p:cNvPr id="4" name="Slide Number Placeholder 3"/>
          <p:cNvSpPr>
            <a:spLocks noGrp="1"/>
          </p:cNvSpPr>
          <p:nvPr>
            <p:ph type="sldNum" sz="quarter" idx="10"/>
          </p:nvPr>
        </p:nvSpPr>
        <p:spPr/>
        <p:txBody>
          <a:bodyPr/>
          <a:lstStyle/>
          <a:p>
            <a:fld id="{B385A088-B0D1-44FA-81C2-4679183B2DDC}" type="slidenum">
              <a:rPr lang="en-AU" smtClean="0"/>
              <a:t>7</a:t>
            </a:fld>
            <a:endParaRPr lang="en-AU"/>
          </a:p>
        </p:txBody>
      </p:sp>
    </p:spTree>
    <p:extLst>
      <p:ext uri="{BB962C8B-B14F-4D97-AF65-F5344CB8AC3E}">
        <p14:creationId xmlns:p14="http://schemas.microsoft.com/office/powerpoint/2010/main" val="36669602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98620" y="1443836"/>
            <a:ext cx="10363200" cy="1374345"/>
          </a:xfrm>
          <a:effectLst/>
        </p:spPr>
        <p:txBody>
          <a:bodyPr>
            <a:normAutofit/>
          </a:bodyPr>
          <a:lstStyle>
            <a:lvl1pPr algn="l">
              <a:defRPr sz="3600">
                <a:solidFill>
                  <a:srgbClr val="FF0000"/>
                </a:solidFill>
              </a:defRPr>
            </a:lvl1pPr>
          </a:lstStyle>
          <a:p>
            <a:r>
              <a:rPr lang="en-US" dirty="0" smtClean="0"/>
              <a:t>Click to edit </a:t>
            </a:r>
            <a:br>
              <a:rPr lang="en-US" dirty="0" smtClean="0"/>
            </a:br>
            <a:r>
              <a:rPr lang="en-US" dirty="0" smtClean="0"/>
              <a:t>Master title style</a:t>
            </a:r>
            <a:endParaRPr lang="en-US" dirty="0"/>
          </a:p>
        </p:txBody>
      </p:sp>
      <p:sp>
        <p:nvSpPr>
          <p:cNvPr id="3" name="Subtitle 2"/>
          <p:cNvSpPr>
            <a:spLocks noGrp="1"/>
          </p:cNvSpPr>
          <p:nvPr>
            <p:ph type="subTitle" idx="1"/>
          </p:nvPr>
        </p:nvSpPr>
        <p:spPr>
          <a:xfrm>
            <a:off x="598620" y="3429001"/>
            <a:ext cx="8534400" cy="1068935"/>
          </a:xfrm>
        </p:spPr>
        <p:txBody>
          <a:bodyPr>
            <a:normAutofit/>
          </a:bodyPr>
          <a:lstStyle>
            <a:lvl1pPr marL="0" indent="0" algn="l">
              <a:buNone/>
              <a:defRPr sz="2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a:t>
            </a:r>
          </a:p>
          <a:p>
            <a:r>
              <a:rPr lang="en-US" dirty="0" smtClean="0"/>
              <a:t>Master subtitle style</a:t>
            </a:r>
            <a:endParaRPr lang="en-US" dirty="0"/>
          </a:p>
        </p:txBody>
      </p:sp>
      <p:sp>
        <p:nvSpPr>
          <p:cNvPr id="4" name="Date Placeholder 3"/>
          <p:cNvSpPr>
            <a:spLocks noGrp="1"/>
          </p:cNvSpPr>
          <p:nvPr>
            <p:ph type="dt" sz="half" idx="10"/>
          </p:nvPr>
        </p:nvSpPr>
        <p:spPr/>
        <p:txBody>
          <a:bodyPr/>
          <a:lstStyle/>
          <a:p>
            <a:fld id="{53074F12-AA26-4AC8-9962-C36BB8F32554}" type="datetimeFigureOut">
              <a:rPr lang="en-US" smtClean="0">
                <a:solidFill>
                  <a:prstClr val="black">
                    <a:tint val="75000"/>
                  </a:prstClr>
                </a:solidFill>
              </a:rPr>
              <a:pPr/>
              <a:t>3/15/2021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CCC60-E8CD-4174-8B1A-7DF615B22E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175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solidFill>
                  <a:prstClr val="black">
                    <a:tint val="75000"/>
                  </a:prstClr>
                </a:solidFill>
              </a:rPr>
              <a:pPr/>
              <a:t>3/15/2021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2CCC60-E8CD-4174-8B1A-7DF615B22E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39892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074F12-AA26-4AC8-9962-C36BB8F32554}" type="datetimeFigureOut">
              <a:rPr lang="en-US" smtClean="0">
                <a:solidFill>
                  <a:prstClr val="black">
                    <a:tint val="75000"/>
                  </a:prstClr>
                </a:solidFill>
              </a:rPr>
              <a:pPr/>
              <a:t>3/15/2021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CCC60-E8CD-4174-8B1A-7DF615B22E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38872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074F12-AA26-4AC8-9962-C36BB8F32554}" type="datetimeFigureOut">
              <a:rPr lang="en-US" smtClean="0">
                <a:solidFill>
                  <a:prstClr val="black">
                    <a:tint val="75000"/>
                  </a:prstClr>
                </a:solidFill>
              </a:rPr>
              <a:pPr/>
              <a:t>3/15/2021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CCC60-E8CD-4174-8B1A-7DF615B22E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13387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02227" y="1443836"/>
            <a:ext cx="10972800" cy="532179"/>
          </a:xfrm>
        </p:spPr>
        <p:txBody>
          <a:bodyPr>
            <a:normAutofit/>
          </a:bodyPr>
          <a:lstStyle>
            <a:lvl1pPr algn="l">
              <a:defRPr sz="3600">
                <a:solidFill>
                  <a:srgbClr val="FF0000"/>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802227" y="2054656"/>
            <a:ext cx="10972800" cy="3664920"/>
          </a:xfrm>
        </p:spPr>
        <p:txBody>
          <a:bodyPr/>
          <a:lstStyle>
            <a:lvl1pPr>
              <a:defRPr sz="2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53074F12-AA26-4AC8-9962-C36BB8F32554}" type="datetimeFigureOut">
              <a:rPr lang="en-US" smtClean="0">
                <a:solidFill>
                  <a:prstClr val="black">
                    <a:tint val="75000"/>
                  </a:prstClr>
                </a:solidFill>
              </a:rPr>
              <a:pPr/>
              <a:t>3/15/2021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82CCC60-E8CD-4174-8B1A-7DF615B22E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94323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27474" y="1138425"/>
            <a:ext cx="9354927" cy="610820"/>
          </a:xfrm>
        </p:spPr>
        <p:txBody>
          <a:bodyPr>
            <a:normAutofit/>
          </a:bodyPr>
          <a:lstStyle>
            <a:lvl1pPr algn="l">
              <a:defRPr sz="3600">
                <a:solidFill>
                  <a:srgbClr val="FF0000"/>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16495" y="1901950"/>
            <a:ext cx="9354927" cy="4275740"/>
          </a:xfrm>
        </p:spPr>
        <p:txBody>
          <a:bodyPr/>
          <a:lstStyle>
            <a:lvl1pPr>
              <a:defRPr sz="2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53074F12-AA26-4AC8-9962-C36BB8F32554}" type="datetimeFigureOut">
              <a:rPr lang="en-US" smtClean="0">
                <a:solidFill>
                  <a:prstClr val="black">
                    <a:tint val="75000"/>
                  </a:prstClr>
                </a:solidFill>
              </a:rPr>
              <a:pPr/>
              <a:t>3/15/2021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CCC60-E8CD-4174-8B1A-7DF615B22E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0355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3074F12-AA26-4AC8-9962-C36BB8F32554}" type="datetimeFigureOut">
              <a:rPr lang="en-US" smtClean="0">
                <a:solidFill>
                  <a:prstClr val="black">
                    <a:tint val="75000"/>
                  </a:prstClr>
                </a:solidFill>
              </a:rPr>
              <a:pPr/>
              <a:t>3/15/2021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CCC60-E8CD-4174-8B1A-7DF615B22E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60611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3074F12-AA26-4AC8-9962-C36BB8F32554}" type="datetimeFigureOut">
              <a:rPr lang="en-US" smtClean="0">
                <a:solidFill>
                  <a:prstClr val="black">
                    <a:tint val="75000"/>
                  </a:prstClr>
                </a:solidFill>
              </a:rPr>
              <a:pPr/>
              <a:t>3/15/2021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2CCC60-E8CD-4174-8B1A-7DF615B22E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941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15840" y="1291130"/>
            <a:ext cx="10972800" cy="551222"/>
          </a:xfrm>
        </p:spPr>
        <p:txBody>
          <a:bodyPr>
            <a:normAutofit/>
          </a:bodyPr>
          <a:lstStyle>
            <a:lvl1pPr algn="l">
              <a:defRPr sz="3600">
                <a:solidFill>
                  <a:srgbClr val="FF0000"/>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15840" y="1901950"/>
            <a:ext cx="5386917" cy="63976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715840" y="2531813"/>
            <a:ext cx="5386917" cy="3035058"/>
          </a:xfr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6299608" y="1901950"/>
            <a:ext cx="5389033" cy="63976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6299608" y="2531813"/>
            <a:ext cx="5389033" cy="3035058"/>
          </a:xfr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53074F12-AA26-4AC8-9962-C36BB8F32554}" type="datetimeFigureOut">
              <a:rPr lang="en-US" smtClean="0">
                <a:solidFill>
                  <a:prstClr val="black">
                    <a:tint val="75000"/>
                  </a:prstClr>
                </a:solidFill>
              </a:rPr>
              <a:pPr/>
              <a:t>3/15/2021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82CCC60-E8CD-4174-8B1A-7DF615B22E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78216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3074F12-AA26-4AC8-9962-C36BB8F32554}" type="datetimeFigureOut">
              <a:rPr lang="en-US" smtClean="0">
                <a:solidFill>
                  <a:prstClr val="black">
                    <a:tint val="75000"/>
                  </a:prstClr>
                </a:solidFill>
              </a:rPr>
              <a:pPr/>
              <a:t>3/15/2021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82CCC60-E8CD-4174-8B1A-7DF615B22E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38913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074F12-AA26-4AC8-9962-C36BB8F32554}" type="datetimeFigureOut">
              <a:rPr lang="en-US" smtClean="0">
                <a:solidFill>
                  <a:prstClr val="black">
                    <a:tint val="75000"/>
                  </a:prstClr>
                </a:solidFill>
              </a:rPr>
              <a:pPr/>
              <a:t>3/15/2021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82CCC60-E8CD-4174-8B1A-7DF615B22E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52434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solidFill>
                  <a:prstClr val="black">
                    <a:tint val="75000"/>
                  </a:prstClr>
                </a:solidFill>
              </a:rPr>
              <a:pPr/>
              <a:t>3/15/2021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2CCC60-E8CD-4174-8B1A-7DF615B22E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24162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74F12-AA26-4AC8-9962-C36BB8F32554}" type="datetimeFigureOut">
              <a:rPr lang="en-US" smtClean="0">
                <a:solidFill>
                  <a:prstClr val="black">
                    <a:tint val="75000"/>
                  </a:prstClr>
                </a:solidFill>
              </a:rPr>
              <a:pPr/>
              <a:t>3/15/2021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2CCC60-E8CD-4174-8B1A-7DF615B22E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53346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45770" y="984069"/>
            <a:ext cx="10972800" cy="5347062"/>
          </a:xfrm>
        </p:spPr>
        <p:txBody>
          <a:bodyPr>
            <a:normAutofit/>
          </a:bodyPr>
          <a:lstStyle/>
          <a:p>
            <a:pPr marL="0" indent="0">
              <a:buNone/>
            </a:pPr>
            <a:r>
              <a:rPr lang="en-AU" b="1" dirty="0"/>
              <a:t>IVF &amp; Evaluating claims</a:t>
            </a:r>
            <a:endParaRPr lang="en-AU" dirty="0"/>
          </a:p>
          <a:p>
            <a:pPr marL="0" indent="0">
              <a:buNone/>
            </a:pPr>
            <a:endParaRPr lang="en-AU" dirty="0"/>
          </a:p>
          <a:p>
            <a:pPr marL="0" indent="0">
              <a:buNone/>
            </a:pPr>
            <a:r>
              <a:rPr lang="en-AU" dirty="0"/>
              <a:t> </a:t>
            </a:r>
          </a:p>
          <a:p>
            <a:pPr marL="0" indent="0">
              <a:buNone/>
            </a:pPr>
            <a:r>
              <a:rPr lang="en-AU" dirty="0"/>
              <a:t>LI: </a:t>
            </a:r>
            <a:r>
              <a:rPr lang="en-AU" dirty="0" smtClean="0"/>
              <a:t>Students </a:t>
            </a:r>
            <a:r>
              <a:rPr lang="en-AU" dirty="0"/>
              <a:t>will understand IVF and will be able to apply this knowledge to </a:t>
            </a:r>
            <a:r>
              <a:rPr lang="en-AU" dirty="0" smtClean="0"/>
              <a:t>evaluate the scientific accuracy and reliability </a:t>
            </a:r>
            <a:r>
              <a:rPr lang="en-AU" dirty="0"/>
              <a:t>of information. </a:t>
            </a:r>
            <a:endParaRPr lang="en-AU" dirty="0" smtClean="0"/>
          </a:p>
          <a:p>
            <a:pPr marL="0" indent="0">
              <a:buNone/>
            </a:pPr>
            <a:endParaRPr lang="en-AU" dirty="0" smtClean="0"/>
          </a:p>
          <a:p>
            <a:pPr marL="0" indent="0">
              <a:buNone/>
            </a:pPr>
            <a:r>
              <a:rPr lang="en-AU" dirty="0" smtClean="0"/>
              <a:t>SC</a:t>
            </a:r>
            <a:endParaRPr lang="en-AU" dirty="0"/>
          </a:p>
          <a:p>
            <a:r>
              <a:rPr lang="en-AU" dirty="0" smtClean="0"/>
              <a:t>I can </a:t>
            </a:r>
            <a:r>
              <a:rPr lang="en-AU" b="1" dirty="0" smtClean="0">
                <a:solidFill>
                  <a:srgbClr val="FF0000"/>
                </a:solidFill>
              </a:rPr>
              <a:t>describe</a:t>
            </a:r>
            <a:r>
              <a:rPr lang="en-AU" dirty="0" smtClean="0"/>
              <a:t> the IVF process</a:t>
            </a:r>
          </a:p>
          <a:p>
            <a:r>
              <a:rPr lang="en-AU" dirty="0" smtClean="0"/>
              <a:t>I can</a:t>
            </a:r>
            <a:r>
              <a:rPr lang="en-AU" b="1" dirty="0" smtClean="0">
                <a:solidFill>
                  <a:srgbClr val="FF0000"/>
                </a:solidFill>
              </a:rPr>
              <a:t> evaluate</a:t>
            </a:r>
            <a:r>
              <a:rPr lang="en-AU" dirty="0" smtClean="0">
                <a:solidFill>
                  <a:srgbClr val="FF0000"/>
                </a:solidFill>
              </a:rPr>
              <a:t> </a:t>
            </a:r>
            <a:r>
              <a:rPr lang="en-AU" dirty="0" smtClean="0"/>
              <a:t>scientific claims. </a:t>
            </a:r>
          </a:p>
          <a:p>
            <a:r>
              <a:rPr lang="en-AU" dirty="0" smtClean="0"/>
              <a:t>I </a:t>
            </a:r>
            <a:r>
              <a:rPr lang="en-AU" dirty="0"/>
              <a:t>can</a:t>
            </a:r>
            <a:r>
              <a:rPr lang="en-AU" b="1" dirty="0"/>
              <a:t> </a:t>
            </a:r>
            <a:r>
              <a:rPr lang="en-AU" b="1" dirty="0">
                <a:solidFill>
                  <a:srgbClr val="FF0000"/>
                </a:solidFill>
              </a:rPr>
              <a:t>justify</a:t>
            </a:r>
            <a:r>
              <a:rPr lang="en-AU" dirty="0"/>
              <a:t> evaluations using </a:t>
            </a:r>
            <a:r>
              <a:rPr lang="en-AU" b="1" dirty="0">
                <a:solidFill>
                  <a:srgbClr val="00B050"/>
                </a:solidFill>
              </a:rPr>
              <a:t>scientific evidence/information</a:t>
            </a:r>
            <a:r>
              <a:rPr lang="en-AU" dirty="0"/>
              <a:t>. </a:t>
            </a:r>
          </a:p>
        </p:txBody>
      </p:sp>
      <p:graphicFrame>
        <p:nvGraphicFramePr>
          <p:cNvPr id="4" name="Table 3"/>
          <p:cNvGraphicFramePr>
            <a:graphicFrameLocks noGrp="1"/>
          </p:cNvGraphicFramePr>
          <p:nvPr>
            <p:extLst>
              <p:ext uri="{D42A27DB-BD31-4B8C-83A1-F6EECF244321}">
                <p14:modId xmlns:p14="http://schemas.microsoft.com/office/powerpoint/2010/main" val="2340213759"/>
              </p:ext>
            </p:extLst>
          </p:nvPr>
        </p:nvGraphicFramePr>
        <p:xfrm>
          <a:off x="7268482" y="323048"/>
          <a:ext cx="4688386" cy="1322042"/>
        </p:xfrm>
        <a:graphic>
          <a:graphicData uri="http://schemas.openxmlformats.org/drawingml/2006/table">
            <a:tbl>
              <a:tblPr firstRow="1" bandRow="1">
                <a:tableStyleId>{5C22544A-7EE6-4342-B048-85BDC9FD1C3A}</a:tableStyleId>
              </a:tblPr>
              <a:tblGrid>
                <a:gridCol w="2344193">
                  <a:extLst>
                    <a:ext uri="{9D8B030D-6E8A-4147-A177-3AD203B41FA5}">
                      <a16:colId xmlns:a16="http://schemas.microsoft.com/office/drawing/2014/main" val="20000"/>
                    </a:ext>
                  </a:extLst>
                </a:gridCol>
                <a:gridCol w="2344193">
                  <a:extLst>
                    <a:ext uri="{9D8B030D-6E8A-4147-A177-3AD203B41FA5}">
                      <a16:colId xmlns:a16="http://schemas.microsoft.com/office/drawing/2014/main" val="20001"/>
                    </a:ext>
                  </a:extLst>
                </a:gridCol>
              </a:tblGrid>
              <a:tr h="327889">
                <a:tc>
                  <a:txBody>
                    <a:bodyPr/>
                    <a:lstStyle/>
                    <a:p>
                      <a:pPr algn="ctr"/>
                      <a:r>
                        <a:rPr lang="en-AU" sz="1800" dirty="0" smtClean="0"/>
                        <a:t>Know/Understand</a:t>
                      </a:r>
                      <a:endParaRPr lang="en-AU" sz="1800" dirty="0"/>
                    </a:p>
                  </a:txBody>
                  <a:tcPr marL="68580" marR="68580" marT="34290" marB="34290"/>
                </a:tc>
                <a:tc>
                  <a:txBody>
                    <a:bodyPr/>
                    <a:lstStyle/>
                    <a:p>
                      <a:pPr algn="ctr"/>
                      <a:r>
                        <a:rPr lang="en-AU" sz="1800" dirty="0" smtClean="0"/>
                        <a:t>Do/Skills</a:t>
                      </a:r>
                      <a:endParaRPr lang="en-AU" sz="1800" dirty="0"/>
                    </a:p>
                  </a:txBody>
                  <a:tcPr marL="68580" marR="68580" marT="34290" marB="34290"/>
                </a:tc>
                <a:extLst>
                  <a:ext uri="{0D108BD9-81ED-4DB2-BD59-A6C34878D82A}">
                    <a16:rowId xmlns:a16="http://schemas.microsoft.com/office/drawing/2014/main" val="10000"/>
                  </a:ext>
                </a:extLst>
              </a:tr>
              <a:tr h="979142">
                <a:tc>
                  <a:txBody>
                    <a:bodyPr/>
                    <a:lstStyle/>
                    <a:p>
                      <a:endParaRPr lang="en-AU" sz="1800" dirty="0"/>
                    </a:p>
                  </a:txBody>
                  <a:tcPr marL="68580" marR="68580" marT="34290" marB="34290"/>
                </a:tc>
                <a:tc>
                  <a:txBody>
                    <a:bodyPr/>
                    <a:lstStyle/>
                    <a:p>
                      <a:endParaRPr lang="en-AU" sz="1800" dirty="0"/>
                    </a:p>
                  </a:txBody>
                  <a:tcPr marL="68580" marR="68580" marT="34290" marB="34290"/>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7639401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5555" y="1810703"/>
            <a:ext cx="9746166" cy="3416320"/>
          </a:xfrm>
          <a:prstGeom prst="rect">
            <a:avLst/>
          </a:prstGeom>
          <a:noFill/>
        </p:spPr>
        <p:txBody>
          <a:bodyPr wrap="square" rtlCol="0">
            <a:spAutoFit/>
          </a:bodyPr>
          <a:lstStyle/>
          <a:p>
            <a:pPr algn="ctr"/>
            <a:r>
              <a:rPr lang="en-AU" sz="3600" b="1" dirty="0" smtClean="0">
                <a:solidFill>
                  <a:schemeClr val="bg1"/>
                </a:solidFill>
              </a:rPr>
              <a:t>“Scientific” claim posted on Wikipedia…</a:t>
            </a:r>
          </a:p>
          <a:p>
            <a:endParaRPr lang="en-AU" sz="3600" dirty="0">
              <a:solidFill>
                <a:schemeClr val="bg1"/>
              </a:solidFill>
            </a:endParaRPr>
          </a:p>
          <a:p>
            <a:r>
              <a:rPr lang="en-AU" sz="3600" dirty="0" smtClean="0">
                <a:solidFill>
                  <a:schemeClr val="bg1"/>
                </a:solidFill>
              </a:rPr>
              <a:t>Animals can rapidly adapt to change in their environment. If the environment changes, it will only take a generation or so for the species to adapt to the new environment.  </a:t>
            </a:r>
            <a:endParaRPr lang="en-AU" sz="3600" dirty="0">
              <a:solidFill>
                <a:schemeClr val="bg1"/>
              </a:solidFill>
            </a:endParaRPr>
          </a:p>
        </p:txBody>
      </p:sp>
      <p:sp>
        <p:nvSpPr>
          <p:cNvPr id="3" name="Rectangle 2"/>
          <p:cNvSpPr/>
          <p:nvPr/>
        </p:nvSpPr>
        <p:spPr>
          <a:xfrm>
            <a:off x="290249" y="1007068"/>
            <a:ext cx="9335587" cy="461665"/>
          </a:xfrm>
          <a:prstGeom prst="rect">
            <a:avLst/>
          </a:prstGeom>
        </p:spPr>
        <p:txBody>
          <a:bodyPr wrap="square">
            <a:spAutoFit/>
          </a:bodyPr>
          <a:lstStyle/>
          <a:p>
            <a:r>
              <a:rPr lang="en-AU" sz="2400" b="1" dirty="0">
                <a:solidFill>
                  <a:schemeClr val="bg1"/>
                </a:solidFill>
                <a:latin typeface="Arial" panose="020B0604020202020204" pitchFamily="34" charset="0"/>
                <a:ea typeface="Cambria" panose="02040503050406030204" pitchFamily="18" charset="0"/>
              </a:rPr>
              <a:t>Evaluate</a:t>
            </a:r>
            <a:r>
              <a:rPr lang="en-AU" sz="2400" dirty="0">
                <a:solidFill>
                  <a:schemeClr val="bg1"/>
                </a:solidFill>
                <a:latin typeface="Arial" panose="020B0604020202020204" pitchFamily="34" charset="0"/>
                <a:ea typeface="Cambria" panose="02040503050406030204" pitchFamily="18" charset="0"/>
              </a:rPr>
              <a:t> the following claim for scientific accuracy and </a:t>
            </a:r>
            <a:r>
              <a:rPr lang="en-AU" sz="2400" dirty="0" smtClean="0">
                <a:solidFill>
                  <a:schemeClr val="bg1"/>
                </a:solidFill>
                <a:latin typeface="Arial" panose="020B0604020202020204" pitchFamily="34" charset="0"/>
                <a:ea typeface="Cambria" panose="02040503050406030204" pitchFamily="18" charset="0"/>
              </a:rPr>
              <a:t>reliability. </a:t>
            </a:r>
            <a:endParaRPr lang="en-AU" sz="2400" dirty="0">
              <a:solidFill>
                <a:schemeClr val="bg1"/>
              </a:solidFill>
            </a:endParaRPr>
          </a:p>
        </p:txBody>
      </p:sp>
    </p:spTree>
    <p:extLst>
      <p:ext uri="{BB962C8B-B14F-4D97-AF65-F5344CB8AC3E}">
        <p14:creationId xmlns:p14="http://schemas.microsoft.com/office/powerpoint/2010/main" val="42922708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224883" y="1344419"/>
          <a:ext cx="5602691" cy="5341295"/>
        </p:xfrm>
        <a:graphic>
          <a:graphicData uri="http://schemas.openxmlformats.org/drawingml/2006/table">
            <a:tbl>
              <a:tblPr firstRow="1" bandRow="1">
                <a:tableStyleId>{5C22544A-7EE6-4342-B048-85BDC9FD1C3A}</a:tableStyleId>
              </a:tblPr>
              <a:tblGrid>
                <a:gridCol w="5602691">
                  <a:extLst>
                    <a:ext uri="{9D8B030D-6E8A-4147-A177-3AD203B41FA5}">
                      <a16:colId xmlns:a16="http://schemas.microsoft.com/office/drawing/2014/main" val="1267001486"/>
                    </a:ext>
                  </a:extLst>
                </a:gridCol>
              </a:tblGrid>
              <a:tr h="646984">
                <a:tc>
                  <a:txBody>
                    <a:bodyPr/>
                    <a:lstStyle/>
                    <a:p>
                      <a:pPr algn="ctr"/>
                      <a:r>
                        <a:rPr lang="en-AU" sz="3200" dirty="0" smtClean="0"/>
                        <a:t>When writing to</a:t>
                      </a:r>
                      <a:r>
                        <a:rPr lang="en-AU" sz="3200" baseline="0" dirty="0" smtClean="0"/>
                        <a:t> </a:t>
                      </a:r>
                      <a:r>
                        <a:rPr lang="en-AU" sz="3200" baseline="0" dirty="0" smtClean="0">
                          <a:solidFill>
                            <a:srgbClr val="FF0000"/>
                          </a:solidFill>
                        </a:rPr>
                        <a:t>Evaluate</a:t>
                      </a:r>
                      <a:endParaRPr lang="en-AU" sz="3200" dirty="0">
                        <a:solidFill>
                          <a:srgbClr val="FF0000"/>
                        </a:solidFill>
                      </a:endParaRPr>
                    </a:p>
                  </a:txBody>
                  <a:tcPr/>
                </a:tc>
                <a:extLst>
                  <a:ext uri="{0D108BD9-81ED-4DB2-BD59-A6C34878D82A}">
                    <a16:rowId xmlns:a16="http://schemas.microsoft.com/office/drawing/2014/main" val="4143165593"/>
                  </a:ext>
                </a:extLst>
              </a:tr>
              <a:tr h="469431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sz="1800" dirty="0" smtClean="0">
                          <a:solidFill>
                            <a:srgbClr val="FF0000"/>
                          </a:solidFill>
                        </a:rPr>
                        <a:t>Evaluate– </a:t>
                      </a:r>
                      <a:r>
                        <a:rPr lang="en-AU" sz="1800" dirty="0" smtClean="0">
                          <a:solidFill>
                            <a:schemeClr val="tx1"/>
                          </a:solidFill>
                        </a:rPr>
                        <a:t>consider</a:t>
                      </a:r>
                      <a:r>
                        <a:rPr lang="en-AU" sz="1800" baseline="0" dirty="0" smtClean="0">
                          <a:solidFill>
                            <a:schemeClr val="tx1"/>
                          </a:solidFill>
                        </a:rPr>
                        <a:t> something or someone to make a judgement of value or worth; often this is supported with evidence. </a:t>
                      </a:r>
                      <a:endParaRPr lang="en-AU" b="1" dirty="0" smtClean="0">
                        <a:solidFill>
                          <a:schemeClr val="tx1"/>
                        </a:solidFill>
                      </a:endParaRPr>
                    </a:p>
                    <a:p>
                      <a:r>
                        <a:rPr lang="en-AU" b="1" dirty="0" smtClean="0"/>
                        <a:t>Possible</a:t>
                      </a:r>
                      <a:r>
                        <a:rPr lang="en-AU" b="1" baseline="0" dirty="0" smtClean="0"/>
                        <a:t> sentence starters</a:t>
                      </a:r>
                    </a:p>
                    <a:p>
                      <a:r>
                        <a:rPr lang="en-AU" dirty="0" smtClean="0">
                          <a:solidFill>
                            <a:srgbClr val="FF0000"/>
                          </a:solidFill>
                        </a:rPr>
                        <a:t>When evaluating the given claim..</a:t>
                      </a:r>
                      <a:endParaRPr lang="en-AU" baseline="0" dirty="0" smtClean="0"/>
                    </a:p>
                    <a:p>
                      <a:r>
                        <a:rPr lang="en-AU" dirty="0" smtClean="0">
                          <a:solidFill>
                            <a:srgbClr val="FF0000"/>
                          </a:solidFill>
                        </a:rPr>
                        <a:t>The evidence in the text states that…</a:t>
                      </a:r>
                    </a:p>
                    <a:p>
                      <a:r>
                        <a:rPr lang="en-AU" dirty="0" smtClean="0">
                          <a:solidFill>
                            <a:srgbClr val="FF0000"/>
                          </a:solidFill>
                        </a:rPr>
                        <a:t>There are no valid reasons to support this claim…</a:t>
                      </a:r>
                    </a:p>
                    <a:p>
                      <a:r>
                        <a:rPr lang="en-AU" dirty="0" smtClean="0">
                          <a:solidFill>
                            <a:srgbClr val="FF0000"/>
                          </a:solidFill>
                        </a:rPr>
                        <a:t>There</a:t>
                      </a:r>
                      <a:r>
                        <a:rPr lang="en-AU" baseline="0" dirty="0" smtClean="0">
                          <a:solidFill>
                            <a:srgbClr val="FF0000"/>
                          </a:solidFill>
                        </a:rPr>
                        <a:t> are many reasons for…</a:t>
                      </a:r>
                      <a:endParaRPr lang="en-AU" dirty="0" smtClean="0">
                        <a:solidFill>
                          <a:srgbClr val="FF0000"/>
                        </a:solidFill>
                      </a:endParaRPr>
                    </a:p>
                    <a:p>
                      <a:endParaRPr lang="en-AU" baseline="0" dirty="0" smtClean="0"/>
                    </a:p>
                    <a:p>
                      <a:r>
                        <a:rPr lang="en-AU" b="1" baseline="0" dirty="0" smtClean="0"/>
                        <a:t>Possible cohesive devices</a:t>
                      </a:r>
                    </a:p>
                    <a:p>
                      <a:r>
                        <a:rPr lang="en-AU" dirty="0" smtClean="0">
                          <a:solidFill>
                            <a:srgbClr val="FF0000"/>
                          </a:solidFill>
                        </a:rPr>
                        <a:t>…it can be stated that…</a:t>
                      </a:r>
                      <a:r>
                        <a:rPr lang="en-AU" dirty="0" smtClean="0"/>
                        <a:t> </a:t>
                      </a:r>
                    </a:p>
                    <a:p>
                      <a:r>
                        <a:rPr lang="en-AU" dirty="0" smtClean="0">
                          <a:solidFill>
                            <a:srgbClr val="FF0000"/>
                          </a:solidFill>
                        </a:rPr>
                        <a:t>…consequently…</a:t>
                      </a:r>
                    </a:p>
                    <a:p>
                      <a:r>
                        <a:rPr lang="en-AU" b="0" dirty="0" smtClean="0">
                          <a:solidFill>
                            <a:srgbClr val="FF0000"/>
                          </a:solidFill>
                        </a:rPr>
                        <a:t>…as a result…</a:t>
                      </a:r>
                    </a:p>
                    <a:p>
                      <a:r>
                        <a:rPr lang="en-AU" b="0" baseline="0" dirty="0" smtClean="0">
                          <a:solidFill>
                            <a:srgbClr val="FF0000"/>
                          </a:solidFill>
                        </a:rPr>
                        <a:t>…because…</a:t>
                      </a:r>
                    </a:p>
                    <a:p>
                      <a:r>
                        <a:rPr lang="en-AU" b="0" baseline="0" dirty="0" smtClean="0">
                          <a:solidFill>
                            <a:srgbClr val="FF0000"/>
                          </a:solidFill>
                        </a:rPr>
                        <a:t>…however…</a:t>
                      </a:r>
                      <a:endParaRPr lang="en-AU" b="0" baseline="0" dirty="0" smtClean="0"/>
                    </a:p>
                  </a:txBody>
                  <a:tcPr/>
                </a:tc>
                <a:extLst>
                  <a:ext uri="{0D108BD9-81ED-4DB2-BD59-A6C34878D82A}">
                    <a16:rowId xmlns:a16="http://schemas.microsoft.com/office/drawing/2014/main" val="2488193024"/>
                  </a:ext>
                </a:extLst>
              </a:tr>
            </a:tbl>
          </a:graphicData>
        </a:graphic>
      </p:graphicFrame>
      <p:sp>
        <p:nvSpPr>
          <p:cNvPr id="5" name="Title 4"/>
          <p:cNvSpPr>
            <a:spLocks noGrp="1"/>
          </p:cNvSpPr>
          <p:nvPr>
            <p:ph type="title"/>
          </p:nvPr>
        </p:nvSpPr>
        <p:spPr>
          <a:xfrm>
            <a:off x="538480" y="160269"/>
            <a:ext cx="10997674" cy="1320800"/>
          </a:xfrm>
        </p:spPr>
        <p:txBody>
          <a:bodyPr/>
          <a:lstStyle/>
          <a:p>
            <a:r>
              <a:rPr lang="en-AU" dirty="0">
                <a:solidFill>
                  <a:schemeClr val="bg1"/>
                </a:solidFill>
              </a:rPr>
              <a:t>Cognitive verbs needed to </a:t>
            </a:r>
            <a:r>
              <a:rPr lang="en-AU" dirty="0" smtClean="0">
                <a:solidFill>
                  <a:schemeClr val="bg1"/>
                </a:solidFill>
              </a:rPr>
              <a:t>complete </a:t>
            </a:r>
            <a:r>
              <a:rPr lang="en-AU" dirty="0">
                <a:solidFill>
                  <a:schemeClr val="bg1"/>
                </a:solidFill>
              </a:rPr>
              <a:t>this task.</a:t>
            </a:r>
          </a:p>
        </p:txBody>
      </p:sp>
      <p:graphicFrame>
        <p:nvGraphicFramePr>
          <p:cNvPr id="6" name="Table 5"/>
          <p:cNvGraphicFramePr>
            <a:graphicFrameLocks noGrp="1"/>
          </p:cNvGraphicFramePr>
          <p:nvPr>
            <p:extLst/>
          </p:nvPr>
        </p:nvGraphicFramePr>
        <p:xfrm>
          <a:off x="5956663" y="1344419"/>
          <a:ext cx="6095999" cy="5341295"/>
        </p:xfrm>
        <a:graphic>
          <a:graphicData uri="http://schemas.openxmlformats.org/drawingml/2006/table">
            <a:tbl>
              <a:tblPr firstRow="1" bandRow="1">
                <a:tableStyleId>{5C22544A-7EE6-4342-B048-85BDC9FD1C3A}</a:tableStyleId>
              </a:tblPr>
              <a:tblGrid>
                <a:gridCol w="6095999">
                  <a:extLst>
                    <a:ext uri="{9D8B030D-6E8A-4147-A177-3AD203B41FA5}">
                      <a16:colId xmlns:a16="http://schemas.microsoft.com/office/drawing/2014/main" val="1267001486"/>
                    </a:ext>
                  </a:extLst>
                </a:gridCol>
              </a:tblGrid>
              <a:tr h="586415">
                <a:tc>
                  <a:txBody>
                    <a:bodyPr/>
                    <a:lstStyle/>
                    <a:p>
                      <a:pPr algn="ctr"/>
                      <a:r>
                        <a:rPr lang="en-AU" sz="3200" dirty="0" smtClean="0"/>
                        <a:t>When writing to </a:t>
                      </a:r>
                      <a:r>
                        <a:rPr lang="en-AU" sz="3200" dirty="0" smtClean="0">
                          <a:solidFill>
                            <a:srgbClr val="FF0000"/>
                          </a:solidFill>
                        </a:rPr>
                        <a:t>Justify</a:t>
                      </a:r>
                      <a:endParaRPr lang="en-AU" sz="3200" dirty="0">
                        <a:solidFill>
                          <a:srgbClr val="FF0000"/>
                        </a:solidFill>
                      </a:endParaRPr>
                    </a:p>
                  </a:txBody>
                  <a:tcPr/>
                </a:tc>
                <a:extLst>
                  <a:ext uri="{0D108BD9-81ED-4DB2-BD59-A6C34878D82A}">
                    <a16:rowId xmlns:a16="http://schemas.microsoft.com/office/drawing/2014/main" val="4143165593"/>
                  </a:ext>
                </a:extLst>
              </a:tr>
              <a:tr h="428239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sz="1800" dirty="0" smtClean="0">
                          <a:solidFill>
                            <a:srgbClr val="FF0000"/>
                          </a:solidFill>
                        </a:rPr>
                        <a:t>Justify – </a:t>
                      </a:r>
                      <a:r>
                        <a:rPr lang="en-AU" sz="1800" dirty="0" smtClean="0"/>
                        <a:t>Showing or proving that a decision, action or idea about something is necessary by giving reasonable reasons for it. When you justify you answer the question ‘why’? and provide evidence</a:t>
                      </a:r>
                      <a:r>
                        <a:rPr lang="en-AU" sz="1800" baseline="0" dirty="0" smtClean="0"/>
                        <a:t> to back your decision. </a:t>
                      </a:r>
                      <a:endParaRPr lang="en-AU" b="1" dirty="0" smtClean="0"/>
                    </a:p>
                    <a:p>
                      <a:endParaRPr lang="en-AU" b="1" dirty="0" smtClean="0"/>
                    </a:p>
                    <a:p>
                      <a:r>
                        <a:rPr lang="en-AU" b="1" dirty="0" smtClean="0"/>
                        <a:t>Possible</a:t>
                      </a:r>
                      <a:r>
                        <a:rPr lang="en-AU" b="1" baseline="0" dirty="0" smtClean="0"/>
                        <a:t> sentence starters</a:t>
                      </a:r>
                    </a:p>
                    <a:p>
                      <a:r>
                        <a:rPr lang="en-AU" dirty="0" smtClean="0">
                          <a:solidFill>
                            <a:srgbClr val="FF0000"/>
                          </a:solidFill>
                        </a:rPr>
                        <a:t>There</a:t>
                      </a:r>
                      <a:r>
                        <a:rPr lang="en-AU" baseline="0" dirty="0" smtClean="0">
                          <a:solidFill>
                            <a:srgbClr val="FF0000"/>
                          </a:solidFill>
                        </a:rPr>
                        <a:t> are many reasons for…</a:t>
                      </a:r>
                    </a:p>
                    <a:p>
                      <a:r>
                        <a:rPr lang="en-AU" baseline="0" dirty="0" smtClean="0">
                          <a:solidFill>
                            <a:srgbClr val="FF0000"/>
                          </a:solidFill>
                        </a:rPr>
                        <a:t>The reasons that support this are…</a:t>
                      </a:r>
                    </a:p>
                    <a:p>
                      <a:r>
                        <a:rPr lang="en-AU" baseline="0" dirty="0" smtClean="0">
                          <a:solidFill>
                            <a:srgbClr val="FF0000"/>
                          </a:solidFill>
                        </a:rPr>
                        <a:t>There are no valid reasons to support this…</a:t>
                      </a:r>
                    </a:p>
                    <a:p>
                      <a:r>
                        <a:rPr lang="en-AU" baseline="0" dirty="0" smtClean="0">
                          <a:solidFill>
                            <a:srgbClr val="FF0000"/>
                          </a:solidFill>
                        </a:rPr>
                        <a:t>The weight of evidence suggest that…</a:t>
                      </a:r>
                      <a:endParaRPr lang="en-AU" baseline="0" dirty="0" smtClean="0"/>
                    </a:p>
                    <a:p>
                      <a:r>
                        <a:rPr lang="en-AU" b="1" baseline="0" dirty="0" smtClean="0"/>
                        <a:t>Possible cohesive devices</a:t>
                      </a:r>
                    </a:p>
                    <a:p>
                      <a:r>
                        <a:rPr lang="en-AU" dirty="0" smtClean="0">
                          <a:solidFill>
                            <a:srgbClr val="FF0000"/>
                          </a:solidFill>
                        </a:rPr>
                        <a:t>…hence…</a:t>
                      </a:r>
                      <a:r>
                        <a:rPr lang="en-AU" dirty="0" smtClean="0"/>
                        <a:t> </a:t>
                      </a:r>
                    </a:p>
                    <a:p>
                      <a:r>
                        <a:rPr lang="en-AU" dirty="0" smtClean="0">
                          <a:solidFill>
                            <a:srgbClr val="FF0000"/>
                          </a:solidFill>
                        </a:rPr>
                        <a:t>…add</a:t>
                      </a:r>
                      <a:r>
                        <a:rPr lang="en-AU" baseline="0" dirty="0" smtClean="0">
                          <a:solidFill>
                            <a:srgbClr val="FF0000"/>
                          </a:solidFill>
                        </a:rPr>
                        <a:t> weight to</a:t>
                      </a:r>
                      <a:r>
                        <a:rPr lang="en-AU" dirty="0" smtClean="0">
                          <a:solidFill>
                            <a:srgbClr val="FF0000"/>
                          </a:solidFill>
                        </a:rPr>
                        <a:t>…</a:t>
                      </a:r>
                    </a:p>
                    <a:p>
                      <a:r>
                        <a:rPr lang="en-AU" b="0" dirty="0" smtClean="0">
                          <a:solidFill>
                            <a:srgbClr val="FF0000"/>
                          </a:solidFill>
                        </a:rPr>
                        <a:t>…as a result…</a:t>
                      </a:r>
                    </a:p>
                    <a:p>
                      <a:r>
                        <a:rPr lang="en-AU" b="0" baseline="0" dirty="0" smtClean="0">
                          <a:solidFill>
                            <a:srgbClr val="FF0000"/>
                          </a:solidFill>
                        </a:rPr>
                        <a:t>…because…</a:t>
                      </a:r>
                    </a:p>
                    <a:p>
                      <a:r>
                        <a:rPr lang="en-AU" b="0" baseline="0" dirty="0" smtClean="0">
                          <a:solidFill>
                            <a:srgbClr val="FF0000"/>
                          </a:solidFill>
                        </a:rPr>
                        <a:t>…however…</a:t>
                      </a:r>
                    </a:p>
                    <a:p>
                      <a:r>
                        <a:rPr lang="en-AU" b="0" baseline="0" dirty="0" smtClean="0">
                          <a:solidFill>
                            <a:srgbClr val="FF0000"/>
                          </a:solidFill>
                        </a:rPr>
                        <a:t>…confirm/confirms…</a:t>
                      </a:r>
                      <a:endParaRPr lang="en-AU" b="0" baseline="0" dirty="0" smtClean="0"/>
                    </a:p>
                  </a:txBody>
                  <a:tcPr/>
                </a:tc>
                <a:extLst>
                  <a:ext uri="{0D108BD9-81ED-4DB2-BD59-A6C34878D82A}">
                    <a16:rowId xmlns:a16="http://schemas.microsoft.com/office/drawing/2014/main" val="2488193024"/>
                  </a:ext>
                </a:extLst>
              </a:tr>
            </a:tbl>
          </a:graphicData>
        </a:graphic>
      </p:graphicFrame>
    </p:spTree>
    <p:extLst>
      <p:ext uri="{BB962C8B-B14F-4D97-AF65-F5344CB8AC3E}">
        <p14:creationId xmlns:p14="http://schemas.microsoft.com/office/powerpoint/2010/main" val="21020602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6606" y="-106866"/>
            <a:ext cx="8596668" cy="1320800"/>
          </a:xfrm>
        </p:spPr>
        <p:txBody>
          <a:bodyPr/>
          <a:lstStyle/>
          <a:p>
            <a:pPr algn="ctr"/>
            <a:r>
              <a:rPr lang="en-AU" dirty="0" smtClean="0">
                <a:solidFill>
                  <a:schemeClr val="bg1"/>
                </a:solidFill>
              </a:rPr>
              <a:t>Steps to writing your paragraph…</a:t>
            </a:r>
            <a:endParaRPr lang="en-AU" dirty="0">
              <a:solidFill>
                <a:schemeClr val="bg1"/>
              </a:solidFill>
            </a:endParaRPr>
          </a:p>
        </p:txBody>
      </p:sp>
      <p:pic>
        <p:nvPicPr>
          <p:cNvPr id="5" name="Content Placeholder 4"/>
          <p:cNvPicPr>
            <a:picLocks noGrp="1" noChangeAspect="1"/>
          </p:cNvPicPr>
          <p:nvPr>
            <p:ph idx="1"/>
          </p:nvPr>
        </p:nvPicPr>
        <p:blipFill>
          <a:blip r:embed="rId2"/>
          <a:stretch>
            <a:fillRect/>
          </a:stretch>
        </p:blipFill>
        <p:spPr>
          <a:xfrm>
            <a:off x="2612571" y="980068"/>
            <a:ext cx="9370422" cy="5664572"/>
          </a:xfrm>
          <a:prstGeom prst="rect">
            <a:avLst/>
          </a:prstGeom>
        </p:spPr>
      </p:pic>
      <p:pic>
        <p:nvPicPr>
          <p:cNvPr id="4" name="Picture 3"/>
          <p:cNvPicPr>
            <a:picLocks noChangeAspect="1"/>
          </p:cNvPicPr>
          <p:nvPr/>
        </p:nvPicPr>
        <p:blipFill>
          <a:blip r:embed="rId3"/>
          <a:stretch>
            <a:fillRect/>
          </a:stretch>
        </p:blipFill>
        <p:spPr>
          <a:xfrm>
            <a:off x="264573" y="1380493"/>
            <a:ext cx="1882628" cy="1803637"/>
          </a:xfrm>
          <a:prstGeom prst="rect">
            <a:avLst/>
          </a:prstGeom>
        </p:spPr>
      </p:pic>
      <p:sp>
        <p:nvSpPr>
          <p:cNvPr id="3" name="Rectangle 2"/>
          <p:cNvSpPr/>
          <p:nvPr/>
        </p:nvSpPr>
        <p:spPr>
          <a:xfrm>
            <a:off x="409303" y="3350689"/>
            <a:ext cx="1881051" cy="2862322"/>
          </a:xfrm>
          <a:prstGeom prst="rect">
            <a:avLst/>
          </a:prstGeom>
        </p:spPr>
        <p:txBody>
          <a:bodyPr wrap="square">
            <a:spAutoFit/>
          </a:bodyPr>
          <a:lstStyle/>
          <a:p>
            <a:pPr>
              <a:spcAft>
                <a:spcPts val="0"/>
              </a:spcAft>
            </a:pPr>
            <a:r>
              <a:rPr lang="en-AU" dirty="0">
                <a:latin typeface="Arial" panose="020B0604020202020204" pitchFamily="34" charset="0"/>
                <a:ea typeface="Times New Roman" panose="02020603050405020304" pitchFamily="18" charset="0"/>
              </a:rPr>
              <a:t>I can</a:t>
            </a:r>
            <a:r>
              <a:rPr lang="en-AU" b="1" dirty="0">
                <a:latin typeface="Arial" panose="020B0604020202020204" pitchFamily="34" charset="0"/>
                <a:ea typeface="Times New Roman" panose="02020603050405020304" pitchFamily="18" charset="0"/>
              </a:rPr>
              <a:t> </a:t>
            </a:r>
            <a:r>
              <a:rPr lang="en-AU" b="1" dirty="0">
                <a:solidFill>
                  <a:srgbClr val="FF0000"/>
                </a:solidFill>
                <a:latin typeface="Arial" panose="020B0604020202020204" pitchFamily="34" charset="0"/>
                <a:ea typeface="Times New Roman" panose="02020603050405020304" pitchFamily="18" charset="0"/>
              </a:rPr>
              <a:t>evaluate</a:t>
            </a:r>
            <a:r>
              <a:rPr lang="en-AU" dirty="0">
                <a:latin typeface="Arial" panose="020B0604020202020204" pitchFamily="34" charset="0"/>
                <a:ea typeface="Times New Roman" panose="02020603050405020304" pitchFamily="18" charset="0"/>
              </a:rPr>
              <a:t> a scientific claim using science knowledge. </a:t>
            </a:r>
            <a:endParaRPr lang="en-AU" dirty="0" smtClean="0">
              <a:latin typeface="Arial" panose="020B0604020202020204" pitchFamily="34" charset="0"/>
              <a:ea typeface="Times New Roman" panose="02020603050405020304" pitchFamily="18" charset="0"/>
            </a:endParaRPr>
          </a:p>
          <a:p>
            <a:pPr>
              <a:spcAft>
                <a:spcPts val="0"/>
              </a:spcAft>
            </a:pPr>
            <a:endParaRPr lang="en-AU" dirty="0">
              <a:latin typeface="Times New Roman" panose="02020603050405020304" pitchFamily="18" charset="0"/>
              <a:ea typeface="Times New Roman" panose="02020603050405020304" pitchFamily="18" charset="0"/>
            </a:endParaRPr>
          </a:p>
          <a:p>
            <a:pPr>
              <a:spcAft>
                <a:spcPts val="0"/>
              </a:spcAft>
            </a:pPr>
            <a:r>
              <a:rPr lang="en-AU" dirty="0">
                <a:latin typeface="Arial" panose="020B0604020202020204" pitchFamily="34" charset="0"/>
                <a:ea typeface="Times New Roman" panose="02020603050405020304" pitchFamily="18" charset="0"/>
              </a:rPr>
              <a:t>I can</a:t>
            </a:r>
            <a:r>
              <a:rPr lang="en-AU" b="1" dirty="0">
                <a:solidFill>
                  <a:srgbClr val="FF0000"/>
                </a:solidFill>
                <a:latin typeface="Arial" panose="020B0604020202020204" pitchFamily="34" charset="0"/>
                <a:ea typeface="Times New Roman" panose="02020603050405020304" pitchFamily="18" charset="0"/>
              </a:rPr>
              <a:t> justify</a:t>
            </a:r>
            <a:r>
              <a:rPr lang="en-AU" dirty="0">
                <a:solidFill>
                  <a:srgbClr val="FF0000"/>
                </a:solidFill>
                <a:latin typeface="Arial" panose="020B0604020202020204" pitchFamily="34" charset="0"/>
                <a:ea typeface="Times New Roman" panose="02020603050405020304" pitchFamily="18" charset="0"/>
              </a:rPr>
              <a:t> </a:t>
            </a:r>
            <a:r>
              <a:rPr lang="en-AU" dirty="0">
                <a:latin typeface="Arial" panose="020B0604020202020204" pitchFamily="34" charset="0"/>
                <a:ea typeface="Times New Roman" panose="02020603050405020304" pitchFamily="18" charset="0"/>
              </a:rPr>
              <a:t>my evaluation using scientific evidence/information.</a:t>
            </a:r>
            <a:endParaRPr lang="en-AU"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885163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53949" y="1067769"/>
            <a:ext cx="9670997" cy="5444543"/>
          </a:xfrm>
        </p:spPr>
        <p:txBody>
          <a:bodyPr>
            <a:normAutofit fontScale="70000" lnSpcReduction="20000"/>
          </a:bodyPr>
          <a:lstStyle/>
          <a:p>
            <a:pPr algn="just"/>
            <a:r>
              <a:rPr lang="en-AU" dirty="0" smtClean="0"/>
              <a:t>When evaluating the given claim, it can be stated</a:t>
            </a:r>
            <a:r>
              <a:rPr lang="en-AU" dirty="0" smtClean="0">
                <a:solidFill>
                  <a:srgbClr val="FF0000"/>
                </a:solidFill>
              </a:rPr>
              <a:t> </a:t>
            </a:r>
            <a:r>
              <a:rPr lang="en-AU" dirty="0" smtClean="0">
                <a:solidFill>
                  <a:schemeClr val="tx1"/>
                </a:solidFill>
              </a:rPr>
              <a:t>that</a:t>
            </a:r>
            <a:r>
              <a:rPr lang="en-AU" dirty="0">
                <a:solidFill>
                  <a:schemeClr val="tx1"/>
                </a:solidFill>
              </a:rPr>
              <a:t> </a:t>
            </a:r>
            <a:r>
              <a:rPr lang="en-AU" dirty="0" smtClean="0">
                <a:solidFill>
                  <a:schemeClr val="tx1"/>
                </a:solidFill>
              </a:rPr>
              <a:t>it is inaccurate and unreliable and therefore can not be agreed with. </a:t>
            </a:r>
            <a:r>
              <a:rPr lang="en-AU" dirty="0" smtClean="0"/>
              <a:t>There are many reasons for this</a:t>
            </a:r>
            <a:r>
              <a:rPr lang="en-AU" dirty="0" smtClean="0">
                <a:solidFill>
                  <a:schemeClr val="tx1"/>
                </a:solidFill>
              </a:rPr>
              <a:t>. </a:t>
            </a:r>
          </a:p>
          <a:p>
            <a:pPr algn="just"/>
            <a:r>
              <a:rPr lang="en-AU" dirty="0" smtClean="0"/>
              <a:t>Firstly,</a:t>
            </a:r>
            <a:r>
              <a:rPr lang="en-AU" dirty="0" smtClean="0">
                <a:solidFill>
                  <a:schemeClr val="tx1"/>
                </a:solidFill>
              </a:rPr>
              <a:t> the process of evolution takes in between 350000 and 6million years, </a:t>
            </a:r>
            <a:r>
              <a:rPr lang="en-AU" dirty="0" smtClean="0"/>
              <a:t>thus</a:t>
            </a:r>
            <a:r>
              <a:rPr lang="en-AU" dirty="0" smtClean="0">
                <a:solidFill>
                  <a:schemeClr val="tx1"/>
                </a:solidFill>
              </a:rPr>
              <a:t> proving that Animals can not simply ‘rapidly adapt’ to changes within their environment. </a:t>
            </a:r>
          </a:p>
          <a:p>
            <a:pPr algn="just"/>
            <a:r>
              <a:rPr lang="en-AU" dirty="0" smtClean="0"/>
              <a:t>Secondly,</a:t>
            </a:r>
            <a:r>
              <a:rPr lang="en-AU" dirty="0" smtClean="0">
                <a:solidFill>
                  <a:srgbClr val="FF0000"/>
                </a:solidFill>
              </a:rPr>
              <a:t> </a:t>
            </a:r>
            <a:r>
              <a:rPr lang="en-AU" dirty="0" smtClean="0">
                <a:solidFill>
                  <a:schemeClr val="tx1"/>
                </a:solidFill>
              </a:rPr>
              <a:t>animals evolve key characteristics that make them specialised to their environment. This happens through the process of Natural Selection. </a:t>
            </a:r>
            <a:r>
              <a:rPr lang="en-AU" dirty="0" smtClean="0"/>
              <a:t>For. e.g</a:t>
            </a:r>
            <a:r>
              <a:rPr lang="en-AU" dirty="0" smtClean="0">
                <a:solidFill>
                  <a:srgbClr val="FF0000"/>
                </a:solidFill>
              </a:rPr>
              <a:t>. </a:t>
            </a:r>
            <a:r>
              <a:rPr lang="en-AU" dirty="0" smtClean="0">
                <a:solidFill>
                  <a:schemeClr val="tx1"/>
                </a:solidFill>
              </a:rPr>
              <a:t>In the case of the polar bear, animals born with lighter coloured fur would have had an advantage over darker bears living in the same environment. Over thousands of years, these bears survived and bred on to produce more lightly coloured bears. The environment continued to select the lightest coloured bears (who consequently would have had the best camouflage for hunting) resulting in all polar bears being white in colour.  Darwin’s </a:t>
            </a:r>
            <a:r>
              <a:rPr lang="en-AU" dirty="0">
                <a:solidFill>
                  <a:schemeClr val="tx1"/>
                </a:solidFill>
              </a:rPr>
              <a:t>theory of evolution </a:t>
            </a:r>
            <a:r>
              <a:rPr lang="en-AU" dirty="0" smtClean="0">
                <a:solidFill>
                  <a:schemeClr val="tx1"/>
                </a:solidFill>
              </a:rPr>
              <a:t>(</a:t>
            </a:r>
            <a:r>
              <a:rPr lang="en-AU" dirty="0">
                <a:solidFill>
                  <a:schemeClr val="tx1"/>
                </a:solidFill>
              </a:rPr>
              <a:t>the theory of natural selection </a:t>
            </a:r>
            <a:r>
              <a:rPr lang="en-AU" dirty="0" smtClean="0">
                <a:solidFill>
                  <a:schemeClr val="tx1"/>
                </a:solidFill>
              </a:rPr>
              <a:t>) </a:t>
            </a:r>
            <a:r>
              <a:rPr lang="en-AU" dirty="0" smtClean="0"/>
              <a:t>states that </a:t>
            </a:r>
            <a:r>
              <a:rPr lang="en-AU" dirty="0" smtClean="0">
                <a:solidFill>
                  <a:schemeClr val="tx1"/>
                </a:solidFill>
              </a:rPr>
              <a:t>only the animals with the best adaptations will be selected to survive. </a:t>
            </a:r>
          </a:p>
          <a:p>
            <a:pPr algn="just"/>
            <a:r>
              <a:rPr lang="en-AU" dirty="0" smtClean="0"/>
              <a:t>In conclusion</a:t>
            </a:r>
            <a:r>
              <a:rPr lang="en-AU" dirty="0" smtClean="0">
                <a:solidFill>
                  <a:schemeClr val="tx1"/>
                </a:solidFill>
              </a:rPr>
              <a:t>, the claim is inaccurate </a:t>
            </a:r>
            <a:r>
              <a:rPr lang="en-AU" dirty="0" smtClean="0"/>
              <a:t>because</a:t>
            </a:r>
            <a:r>
              <a:rPr lang="en-AU" dirty="0" smtClean="0">
                <a:solidFill>
                  <a:schemeClr val="tx1"/>
                </a:solidFill>
              </a:rPr>
              <a:t> it does not reflect current scientific theories. Animals can not rapidly adapt to environmental changes, as the processes of evolution and natural selection take hundreds of thousands of years. </a:t>
            </a:r>
            <a:r>
              <a:rPr lang="en-AU" dirty="0" smtClean="0"/>
              <a:t>In addition</a:t>
            </a:r>
            <a:r>
              <a:rPr lang="en-AU" dirty="0" smtClean="0">
                <a:solidFill>
                  <a:schemeClr val="tx1"/>
                </a:solidFill>
              </a:rPr>
              <a:t>, the claim is also unreliable because it comes from Wikipedia, which is not a trusted source.</a:t>
            </a:r>
            <a:endParaRPr lang="en-AU" dirty="0">
              <a:solidFill>
                <a:schemeClr val="tx1"/>
              </a:solidFill>
            </a:endParaRPr>
          </a:p>
        </p:txBody>
      </p:sp>
      <p:sp>
        <p:nvSpPr>
          <p:cNvPr id="4" name="Rectangle 3"/>
          <p:cNvSpPr/>
          <p:nvPr/>
        </p:nvSpPr>
        <p:spPr>
          <a:xfrm>
            <a:off x="722811" y="265374"/>
            <a:ext cx="6096000" cy="523220"/>
          </a:xfrm>
          <a:prstGeom prst="rect">
            <a:avLst/>
          </a:prstGeom>
        </p:spPr>
        <p:txBody>
          <a:bodyPr>
            <a:spAutoFit/>
          </a:bodyPr>
          <a:lstStyle/>
          <a:p>
            <a:r>
              <a:rPr lang="en-AU" sz="2800" b="1" dirty="0" smtClean="0">
                <a:solidFill>
                  <a:srgbClr val="002060"/>
                </a:solidFill>
              </a:rPr>
              <a:t>Model Response</a:t>
            </a:r>
            <a:endParaRPr lang="en-AU" sz="2800" b="1" dirty="0">
              <a:solidFill>
                <a:srgbClr val="002060"/>
              </a:solidFill>
            </a:endParaRPr>
          </a:p>
        </p:txBody>
      </p:sp>
    </p:spTree>
    <p:extLst>
      <p:ext uri="{BB962C8B-B14F-4D97-AF65-F5344CB8AC3E}">
        <p14:creationId xmlns:p14="http://schemas.microsoft.com/office/powerpoint/2010/main" val="15791936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221" y="1270581"/>
            <a:ext cx="10972800" cy="1299364"/>
          </a:xfrm>
        </p:spPr>
        <p:txBody>
          <a:bodyPr>
            <a:normAutofit fontScale="90000"/>
          </a:bodyPr>
          <a:lstStyle/>
          <a:p>
            <a:r>
              <a:rPr lang="en-AU" b="1" dirty="0">
                <a:solidFill>
                  <a:schemeClr val="bg1"/>
                </a:solidFill>
              </a:rPr>
              <a:t>Evaluate</a:t>
            </a:r>
            <a:r>
              <a:rPr lang="en-AU" dirty="0">
                <a:solidFill>
                  <a:schemeClr val="bg1"/>
                </a:solidFill>
              </a:rPr>
              <a:t> </a:t>
            </a:r>
            <a:r>
              <a:rPr lang="en-AU" dirty="0" smtClean="0">
                <a:solidFill>
                  <a:schemeClr val="bg1"/>
                </a:solidFill>
              </a:rPr>
              <a:t>the claims below </a:t>
            </a:r>
            <a:r>
              <a:rPr lang="en-AU" dirty="0">
                <a:solidFill>
                  <a:schemeClr val="bg1"/>
                </a:solidFill>
              </a:rPr>
              <a:t>for </a:t>
            </a:r>
            <a:r>
              <a:rPr lang="en-AU" dirty="0" smtClean="0">
                <a:solidFill>
                  <a:schemeClr val="bg1"/>
                </a:solidFill>
              </a:rPr>
              <a:t>scientific accuracy </a:t>
            </a:r>
            <a:r>
              <a:rPr lang="en-AU" dirty="0">
                <a:solidFill>
                  <a:schemeClr val="bg1"/>
                </a:solidFill>
              </a:rPr>
              <a:t>and reliability. State whether or not you agree with </a:t>
            </a:r>
            <a:r>
              <a:rPr lang="en-AU" dirty="0" smtClean="0">
                <a:solidFill>
                  <a:schemeClr val="bg1"/>
                </a:solidFill>
              </a:rPr>
              <a:t>the </a:t>
            </a:r>
            <a:r>
              <a:rPr lang="en-AU" dirty="0">
                <a:solidFill>
                  <a:schemeClr val="bg1"/>
                </a:solidFill>
              </a:rPr>
              <a:t>statement. </a:t>
            </a:r>
            <a:r>
              <a:rPr lang="en-AU" b="1" dirty="0">
                <a:solidFill>
                  <a:schemeClr val="bg1"/>
                </a:solidFill>
              </a:rPr>
              <a:t>Justify </a:t>
            </a:r>
            <a:r>
              <a:rPr lang="en-AU" dirty="0">
                <a:solidFill>
                  <a:schemeClr val="bg1"/>
                </a:solidFill>
              </a:rPr>
              <a:t>your response </a:t>
            </a:r>
            <a:r>
              <a:rPr lang="en-AU" b="1" dirty="0">
                <a:solidFill>
                  <a:schemeClr val="bg1"/>
                </a:solidFill>
              </a:rPr>
              <a:t>using </a:t>
            </a:r>
            <a:r>
              <a:rPr lang="en-AU" b="1" dirty="0" smtClean="0">
                <a:solidFill>
                  <a:schemeClr val="bg1"/>
                </a:solidFill>
              </a:rPr>
              <a:t>knowledge and evidence.</a:t>
            </a:r>
            <a:endParaRPr lang="en-AU" dirty="0">
              <a:solidFill>
                <a:schemeClr val="bg1"/>
              </a:solidFill>
            </a:endParaRPr>
          </a:p>
        </p:txBody>
      </p:sp>
      <p:sp>
        <p:nvSpPr>
          <p:cNvPr id="4" name="Text Box 8"/>
          <p:cNvSpPr txBox="1"/>
          <p:nvPr/>
        </p:nvSpPr>
        <p:spPr>
          <a:xfrm>
            <a:off x="827772" y="2974207"/>
            <a:ext cx="8074493" cy="1819893"/>
          </a:xfrm>
          <a:prstGeom prst="flowChartDocument">
            <a:avLst/>
          </a:prstGeom>
          <a:solidFill>
            <a:schemeClr val="lt1"/>
          </a:solidFill>
          <a:ln w="19050">
            <a:solidFill>
              <a:prstClr val="black"/>
            </a:solidFill>
          </a:ln>
          <a:effectLst>
            <a:outerShdw blurRad="50800" dist="38100" dir="8100000" algn="tr" rotWithShape="0">
              <a:prstClr val="black">
                <a:alpha val="40000"/>
              </a:prstClr>
            </a:outerShdw>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AU" sz="2200" dirty="0">
                <a:effectLst/>
                <a:latin typeface="Arial" panose="020B0604020202020204" pitchFamily="34" charset="0"/>
                <a:ea typeface="Cambria" panose="02040503050406030204" pitchFamily="18" charset="0"/>
                <a:cs typeface="Arial" panose="020B0604020202020204" pitchFamily="34" charset="0"/>
              </a:rPr>
              <a:t>Evolution is </a:t>
            </a:r>
            <a:r>
              <a:rPr lang="en-AU" sz="2200" dirty="0" smtClean="0">
                <a:effectLst/>
                <a:latin typeface="Arial" panose="020B0604020202020204" pitchFamily="34" charset="0"/>
                <a:ea typeface="Cambria" panose="02040503050406030204" pitchFamily="18" charset="0"/>
                <a:cs typeface="Arial" panose="020B0604020202020204" pitchFamily="34" charset="0"/>
              </a:rPr>
              <a:t>a gradual </a:t>
            </a:r>
            <a:r>
              <a:rPr lang="en-AU" sz="2200" dirty="0">
                <a:effectLst/>
                <a:latin typeface="Arial" panose="020B0604020202020204" pitchFamily="34" charset="0"/>
                <a:ea typeface="Cambria" panose="02040503050406030204" pitchFamily="18" charset="0"/>
                <a:cs typeface="Arial" panose="020B0604020202020204" pitchFamily="34" charset="0"/>
              </a:rPr>
              <a:t>process that occurs over time. The key features that enable Evolution are Natural Selection, Excess Production of offspring and Variation. </a:t>
            </a:r>
            <a:endParaRPr lang="en-AU" sz="2200" dirty="0">
              <a:effectLst/>
              <a:latin typeface="Arial" panose="020B0604020202020204" pitchFamily="34" charset="0"/>
              <a:ea typeface="Cambria" panose="02040503050406030204" pitchFamily="18" charset="0"/>
              <a:cs typeface="Times New Roman" panose="02020603050405020304" pitchFamily="18" charset="0"/>
            </a:endParaRPr>
          </a:p>
          <a:p>
            <a:pPr>
              <a:spcAft>
                <a:spcPts val="0"/>
              </a:spcAft>
            </a:pPr>
            <a:r>
              <a:rPr lang="en-AU" sz="2200" dirty="0">
                <a:effectLst/>
                <a:latin typeface="Arial" panose="020B0604020202020204" pitchFamily="34" charset="0"/>
                <a:ea typeface="Cambria" panose="02040503050406030204" pitchFamily="18" charset="0"/>
                <a:cs typeface="Arial" panose="020B0604020202020204" pitchFamily="34" charset="0"/>
              </a:rPr>
              <a:t> </a:t>
            </a:r>
            <a:endParaRPr lang="en-AU" sz="2200" dirty="0">
              <a:effectLst/>
              <a:latin typeface="Arial" panose="020B0604020202020204" pitchFamily="34" charset="0"/>
              <a:ea typeface="Cambria" panose="02040503050406030204" pitchFamily="18" charset="0"/>
              <a:cs typeface="Times New Roman" panose="02020603050405020304" pitchFamily="18" charset="0"/>
            </a:endParaRPr>
          </a:p>
          <a:p>
            <a:pPr>
              <a:spcAft>
                <a:spcPts val="0"/>
              </a:spcAft>
            </a:pPr>
            <a:r>
              <a:rPr lang="en-AU" sz="2200" dirty="0">
                <a:effectLst/>
                <a:latin typeface="Arial" panose="020B0604020202020204" pitchFamily="34" charset="0"/>
                <a:ea typeface="Cambria" panose="02040503050406030204" pitchFamily="18" charset="0"/>
                <a:cs typeface="Arial" panose="020B0604020202020204" pitchFamily="34" charset="0"/>
              </a:rPr>
              <a:t>Source: Scientific Journal</a:t>
            </a:r>
            <a:endParaRPr lang="en-AU" sz="2200" dirty="0">
              <a:effectLst/>
              <a:latin typeface="Arial" panose="020B0604020202020204" pitchFamily="34" charset="0"/>
              <a:ea typeface="Cambria" panose="02040503050406030204" pitchFamily="18" charset="0"/>
              <a:cs typeface="Times New Roman" panose="02020603050405020304" pitchFamily="18" charset="0"/>
            </a:endParaRPr>
          </a:p>
        </p:txBody>
      </p:sp>
      <p:sp>
        <p:nvSpPr>
          <p:cNvPr id="5" name="Text Box 1"/>
          <p:cNvSpPr txBox="1"/>
          <p:nvPr/>
        </p:nvSpPr>
        <p:spPr>
          <a:xfrm>
            <a:off x="827772" y="4985486"/>
            <a:ext cx="7980345" cy="1752198"/>
          </a:xfrm>
          <a:prstGeom prst="flowChartDocument">
            <a:avLst/>
          </a:prstGeom>
          <a:solidFill>
            <a:schemeClr val="lt1"/>
          </a:solidFill>
          <a:ln w="19050">
            <a:solidFill>
              <a:prstClr val="black"/>
            </a:solidFill>
          </a:ln>
          <a:effectLst>
            <a:outerShdw blurRad="50800" dist="38100" dir="8100000" algn="tr" rotWithShape="0">
              <a:prstClr val="black">
                <a:alpha val="40000"/>
              </a:prstClr>
            </a:outerShdw>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AU" sz="2200">
                <a:effectLst/>
                <a:latin typeface="Arial" panose="020B0604020202020204" pitchFamily="34" charset="0"/>
                <a:ea typeface="Cambria" panose="02040503050406030204" pitchFamily="18" charset="0"/>
                <a:cs typeface="Arial" panose="020B0604020202020204" pitchFamily="34" charset="0"/>
              </a:rPr>
              <a:t>You can make super humans if you combine the DNA of three people. 69 chromosomes are better than 46!</a:t>
            </a:r>
            <a:endParaRPr lang="en-AU" sz="2200">
              <a:effectLst/>
              <a:latin typeface="Arial" panose="020B0604020202020204" pitchFamily="34" charset="0"/>
              <a:ea typeface="Cambria" panose="02040503050406030204" pitchFamily="18" charset="0"/>
              <a:cs typeface="Times New Roman" panose="02020603050405020304" pitchFamily="18" charset="0"/>
            </a:endParaRPr>
          </a:p>
          <a:p>
            <a:pPr>
              <a:spcAft>
                <a:spcPts val="0"/>
              </a:spcAft>
            </a:pPr>
            <a:r>
              <a:rPr lang="en-AU" sz="2200">
                <a:effectLst/>
                <a:latin typeface="Arial" panose="020B0604020202020204" pitchFamily="34" charset="0"/>
                <a:ea typeface="Cambria" panose="02040503050406030204" pitchFamily="18" charset="0"/>
                <a:cs typeface="Arial" panose="020B0604020202020204" pitchFamily="34" charset="0"/>
              </a:rPr>
              <a:t> </a:t>
            </a:r>
            <a:endParaRPr lang="en-AU" sz="2200">
              <a:effectLst/>
              <a:latin typeface="Arial" panose="020B0604020202020204" pitchFamily="34" charset="0"/>
              <a:ea typeface="Cambria" panose="02040503050406030204" pitchFamily="18" charset="0"/>
              <a:cs typeface="Times New Roman" panose="02020603050405020304" pitchFamily="18" charset="0"/>
            </a:endParaRPr>
          </a:p>
          <a:p>
            <a:pPr>
              <a:spcAft>
                <a:spcPts val="0"/>
              </a:spcAft>
            </a:pPr>
            <a:r>
              <a:rPr lang="en-AU" sz="2200">
                <a:effectLst/>
                <a:latin typeface="Arial" panose="020B0604020202020204" pitchFamily="34" charset="0"/>
                <a:ea typeface="Cambria" panose="02040503050406030204" pitchFamily="18" charset="0"/>
                <a:cs typeface="Arial" panose="020B0604020202020204" pitchFamily="34" charset="0"/>
              </a:rPr>
              <a:t>Source: Wikipedia</a:t>
            </a:r>
            <a:endParaRPr lang="en-AU" sz="2200">
              <a:effectLst/>
              <a:latin typeface="Arial" panose="020B0604020202020204" pitchFamily="34"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0348497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0810" y="824096"/>
            <a:ext cx="10972800" cy="5347062"/>
          </a:xfrm>
        </p:spPr>
        <p:txBody>
          <a:bodyPr>
            <a:normAutofit/>
          </a:bodyPr>
          <a:lstStyle/>
          <a:p>
            <a:pPr marL="0" indent="0">
              <a:buNone/>
            </a:pPr>
            <a:r>
              <a:rPr lang="en-AU" sz="3600" b="1" dirty="0" smtClean="0"/>
              <a:t>Were you successful?</a:t>
            </a:r>
            <a:endParaRPr lang="en-AU" sz="3600" dirty="0"/>
          </a:p>
          <a:p>
            <a:pPr marL="0" indent="0">
              <a:buNone/>
            </a:pPr>
            <a:endParaRPr lang="en-AU" dirty="0"/>
          </a:p>
          <a:p>
            <a:pPr marL="0" indent="0">
              <a:buNone/>
            </a:pPr>
            <a:r>
              <a:rPr lang="en-AU" dirty="0"/>
              <a:t>LI: Students will understand IVF and will be able to apply this knowledge to evaluate the scientific accuracy and reliability of information. </a:t>
            </a:r>
          </a:p>
          <a:p>
            <a:pPr marL="0" indent="0">
              <a:buNone/>
            </a:pPr>
            <a:endParaRPr lang="en-AU" dirty="0" smtClean="0"/>
          </a:p>
          <a:p>
            <a:pPr marL="0" indent="0">
              <a:buNone/>
            </a:pPr>
            <a:r>
              <a:rPr lang="en-AU" dirty="0" smtClean="0"/>
              <a:t>SC</a:t>
            </a:r>
            <a:endParaRPr lang="en-AU" dirty="0"/>
          </a:p>
          <a:p>
            <a:pPr>
              <a:buFont typeface="Wingdings" panose="05000000000000000000" pitchFamily="2" charset="2"/>
              <a:buChar char="q"/>
            </a:pPr>
            <a:r>
              <a:rPr lang="en-AU" dirty="0" smtClean="0"/>
              <a:t>I can </a:t>
            </a:r>
            <a:r>
              <a:rPr lang="en-AU" b="1" dirty="0" smtClean="0">
                <a:solidFill>
                  <a:srgbClr val="FF0000"/>
                </a:solidFill>
              </a:rPr>
              <a:t>describe</a:t>
            </a:r>
            <a:r>
              <a:rPr lang="en-AU" dirty="0" smtClean="0"/>
              <a:t> the IVF process</a:t>
            </a:r>
          </a:p>
          <a:p>
            <a:pPr>
              <a:buFont typeface="Wingdings" panose="05000000000000000000" pitchFamily="2" charset="2"/>
              <a:buChar char="q"/>
            </a:pPr>
            <a:r>
              <a:rPr lang="en-AU" dirty="0" smtClean="0"/>
              <a:t>I can</a:t>
            </a:r>
            <a:r>
              <a:rPr lang="en-AU" b="1" dirty="0" smtClean="0">
                <a:solidFill>
                  <a:srgbClr val="FF0000"/>
                </a:solidFill>
              </a:rPr>
              <a:t> evaluate</a:t>
            </a:r>
            <a:r>
              <a:rPr lang="en-AU" dirty="0" smtClean="0">
                <a:solidFill>
                  <a:srgbClr val="FF0000"/>
                </a:solidFill>
              </a:rPr>
              <a:t> </a:t>
            </a:r>
            <a:r>
              <a:rPr lang="en-AU" dirty="0" smtClean="0"/>
              <a:t>scientific claims. </a:t>
            </a:r>
          </a:p>
          <a:p>
            <a:pPr>
              <a:buFont typeface="Wingdings" panose="05000000000000000000" pitchFamily="2" charset="2"/>
              <a:buChar char="q"/>
            </a:pPr>
            <a:r>
              <a:rPr lang="en-AU" dirty="0" smtClean="0"/>
              <a:t>I </a:t>
            </a:r>
            <a:r>
              <a:rPr lang="en-AU" dirty="0"/>
              <a:t>can</a:t>
            </a:r>
            <a:r>
              <a:rPr lang="en-AU" b="1" dirty="0"/>
              <a:t> </a:t>
            </a:r>
            <a:r>
              <a:rPr lang="en-AU" b="1" dirty="0">
                <a:solidFill>
                  <a:srgbClr val="FF0000"/>
                </a:solidFill>
              </a:rPr>
              <a:t>justify</a:t>
            </a:r>
            <a:r>
              <a:rPr lang="en-AU" dirty="0"/>
              <a:t> evaluations using </a:t>
            </a:r>
            <a:r>
              <a:rPr lang="en-AU" b="1" dirty="0">
                <a:solidFill>
                  <a:srgbClr val="00B050"/>
                </a:solidFill>
              </a:rPr>
              <a:t>scientific evidence/information</a:t>
            </a:r>
            <a:r>
              <a:rPr lang="en-AU" dirty="0"/>
              <a:t>. </a:t>
            </a:r>
          </a:p>
        </p:txBody>
      </p:sp>
      <p:graphicFrame>
        <p:nvGraphicFramePr>
          <p:cNvPr id="4" name="Table 3"/>
          <p:cNvGraphicFramePr>
            <a:graphicFrameLocks noGrp="1"/>
          </p:cNvGraphicFramePr>
          <p:nvPr>
            <p:extLst/>
          </p:nvPr>
        </p:nvGraphicFramePr>
        <p:xfrm>
          <a:off x="7268482" y="323048"/>
          <a:ext cx="4688386" cy="1322042"/>
        </p:xfrm>
        <a:graphic>
          <a:graphicData uri="http://schemas.openxmlformats.org/drawingml/2006/table">
            <a:tbl>
              <a:tblPr firstRow="1" bandRow="1">
                <a:tableStyleId>{5C22544A-7EE6-4342-B048-85BDC9FD1C3A}</a:tableStyleId>
              </a:tblPr>
              <a:tblGrid>
                <a:gridCol w="2344193">
                  <a:extLst>
                    <a:ext uri="{9D8B030D-6E8A-4147-A177-3AD203B41FA5}">
                      <a16:colId xmlns:a16="http://schemas.microsoft.com/office/drawing/2014/main" val="20000"/>
                    </a:ext>
                  </a:extLst>
                </a:gridCol>
                <a:gridCol w="2344193">
                  <a:extLst>
                    <a:ext uri="{9D8B030D-6E8A-4147-A177-3AD203B41FA5}">
                      <a16:colId xmlns:a16="http://schemas.microsoft.com/office/drawing/2014/main" val="20001"/>
                    </a:ext>
                  </a:extLst>
                </a:gridCol>
              </a:tblGrid>
              <a:tr h="327889">
                <a:tc>
                  <a:txBody>
                    <a:bodyPr/>
                    <a:lstStyle/>
                    <a:p>
                      <a:pPr algn="ctr"/>
                      <a:r>
                        <a:rPr lang="en-AU" sz="1800" dirty="0" smtClean="0"/>
                        <a:t>Know/Understand</a:t>
                      </a:r>
                      <a:endParaRPr lang="en-AU" sz="1800" dirty="0"/>
                    </a:p>
                  </a:txBody>
                  <a:tcPr marL="68580" marR="68580" marT="34290" marB="34290"/>
                </a:tc>
                <a:tc>
                  <a:txBody>
                    <a:bodyPr/>
                    <a:lstStyle/>
                    <a:p>
                      <a:pPr algn="ctr"/>
                      <a:r>
                        <a:rPr lang="en-AU" sz="1800" dirty="0" smtClean="0"/>
                        <a:t>Do/Skills</a:t>
                      </a:r>
                      <a:endParaRPr lang="en-AU" sz="1800" dirty="0"/>
                    </a:p>
                  </a:txBody>
                  <a:tcPr marL="68580" marR="68580" marT="34290" marB="34290"/>
                </a:tc>
                <a:extLst>
                  <a:ext uri="{0D108BD9-81ED-4DB2-BD59-A6C34878D82A}">
                    <a16:rowId xmlns:a16="http://schemas.microsoft.com/office/drawing/2014/main" val="10000"/>
                  </a:ext>
                </a:extLst>
              </a:tr>
              <a:tr h="979142">
                <a:tc>
                  <a:txBody>
                    <a:bodyPr/>
                    <a:lstStyle/>
                    <a:p>
                      <a:endParaRPr lang="en-AU" sz="1800" dirty="0"/>
                    </a:p>
                  </a:txBody>
                  <a:tcPr marL="68580" marR="68580" marT="34290" marB="34290"/>
                </a:tc>
                <a:tc>
                  <a:txBody>
                    <a:bodyPr/>
                    <a:lstStyle/>
                    <a:p>
                      <a:endParaRPr lang="en-AU" sz="1800" dirty="0"/>
                    </a:p>
                  </a:txBody>
                  <a:tcPr marL="68580" marR="68580" marT="34290" marB="34290"/>
                </a:tc>
                <a:extLst>
                  <a:ext uri="{0D108BD9-81ED-4DB2-BD59-A6C34878D82A}">
                    <a16:rowId xmlns:a16="http://schemas.microsoft.com/office/drawing/2014/main" val="10001"/>
                  </a:ext>
                </a:extLst>
              </a:tr>
            </a:tbl>
          </a:graphicData>
        </a:graphic>
      </p:graphicFrame>
      <p:sp>
        <p:nvSpPr>
          <p:cNvPr id="2" name="Rectangle 1"/>
          <p:cNvSpPr/>
          <p:nvPr/>
        </p:nvSpPr>
        <p:spPr>
          <a:xfrm>
            <a:off x="1436480" y="5789079"/>
            <a:ext cx="8771632" cy="523220"/>
          </a:xfrm>
          <a:prstGeom prst="rect">
            <a:avLst/>
          </a:prstGeom>
        </p:spPr>
        <p:txBody>
          <a:bodyPr wrap="none">
            <a:spAutoFit/>
          </a:bodyPr>
          <a:lstStyle/>
          <a:p>
            <a:r>
              <a:rPr lang="en-AU" sz="2800" dirty="0">
                <a:solidFill>
                  <a:schemeClr val="bg1"/>
                </a:solidFill>
                <a:latin typeface="Calibri" panose="020F0502020204030204" pitchFamily="34" charset="0"/>
                <a:ea typeface="PMingLiU"/>
                <a:cs typeface="Times New Roman" panose="02020603050405020304" pitchFamily="18" charset="0"/>
              </a:rPr>
              <a:t>What do I need to do to evaluate a claim more effectively? </a:t>
            </a:r>
            <a:endParaRPr lang="en-AU" sz="2800" dirty="0">
              <a:solidFill>
                <a:schemeClr val="bg1"/>
              </a:solidFill>
            </a:endParaRPr>
          </a:p>
        </p:txBody>
      </p:sp>
    </p:spTree>
    <p:extLst>
      <p:ext uri="{BB962C8B-B14F-4D97-AF65-F5344CB8AC3E}">
        <p14:creationId xmlns:p14="http://schemas.microsoft.com/office/powerpoint/2010/main" val="18119852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847" y="1291691"/>
            <a:ext cx="8229600" cy="399134"/>
          </a:xfrm>
        </p:spPr>
        <p:txBody>
          <a:bodyPr>
            <a:noAutofit/>
          </a:bodyPr>
          <a:lstStyle/>
          <a:p>
            <a:r>
              <a:rPr lang="en-AU" sz="7200" dirty="0" smtClean="0">
                <a:latin typeface="Jenna Sue" pitchFamily="2" charset="0"/>
              </a:rPr>
              <a:t>Pedigree review</a:t>
            </a:r>
            <a:endParaRPr lang="en-AU" sz="7200" dirty="0"/>
          </a:p>
        </p:txBody>
      </p:sp>
      <p:sp>
        <p:nvSpPr>
          <p:cNvPr id="3" name="Content Placeholder 2"/>
          <p:cNvSpPr>
            <a:spLocks noGrp="1"/>
          </p:cNvSpPr>
          <p:nvPr>
            <p:ph idx="1"/>
          </p:nvPr>
        </p:nvSpPr>
        <p:spPr>
          <a:xfrm>
            <a:off x="360082" y="2125265"/>
            <a:ext cx="6955117" cy="4448789"/>
          </a:xfrm>
        </p:spPr>
        <p:txBody>
          <a:bodyPr>
            <a:normAutofit/>
          </a:bodyPr>
          <a:lstStyle/>
          <a:p>
            <a:pPr marL="385763" indent="-385763">
              <a:buFont typeface="+mj-lt"/>
              <a:buAutoNum type="arabicPeriod"/>
            </a:pPr>
            <a:r>
              <a:rPr lang="en-AU" sz="2400" dirty="0"/>
              <a:t> How many of the couple’s four children </a:t>
            </a:r>
            <a:r>
              <a:rPr lang="en-AU" sz="2400" dirty="0" smtClean="0"/>
              <a:t>are affected by the disorder?</a:t>
            </a:r>
            <a:endParaRPr lang="en-AU" sz="2400" dirty="0"/>
          </a:p>
          <a:p>
            <a:pPr marL="0" indent="0">
              <a:buNone/>
            </a:pPr>
            <a:r>
              <a:rPr lang="en-AU" sz="2400" dirty="0"/>
              <a:t>2. What is the ratio of children that are</a:t>
            </a:r>
          </a:p>
          <a:p>
            <a:pPr marL="0" indent="0">
              <a:buNone/>
            </a:pPr>
            <a:r>
              <a:rPr lang="en-AU" sz="2400" dirty="0" smtClean="0"/>
              <a:t>affected </a:t>
            </a:r>
            <a:r>
              <a:rPr lang="en-AU" sz="2400" dirty="0"/>
              <a:t>to children that are not?</a:t>
            </a:r>
          </a:p>
          <a:p>
            <a:pPr marL="0" indent="0">
              <a:buNone/>
            </a:pPr>
            <a:r>
              <a:rPr lang="en-AU" sz="2400" dirty="0"/>
              <a:t>3. Create a </a:t>
            </a:r>
            <a:r>
              <a:rPr lang="en-AU" sz="2400" dirty="0" smtClean="0"/>
              <a:t>sex linked Punnett </a:t>
            </a:r>
            <a:r>
              <a:rPr lang="en-AU" sz="2400" dirty="0"/>
              <a:t>square </a:t>
            </a:r>
            <a:r>
              <a:rPr lang="en-AU" sz="2400" dirty="0" smtClean="0"/>
              <a:t>–the abnormality is a recessive trait. </a:t>
            </a:r>
            <a:endParaRPr lang="en-AU" sz="2400" dirty="0"/>
          </a:p>
          <a:p>
            <a:pPr marL="0" indent="0">
              <a:buNone/>
            </a:pPr>
            <a:r>
              <a:rPr lang="en-AU" sz="2400" dirty="0"/>
              <a:t>4. What is the chance (percentage) that </a:t>
            </a:r>
            <a:r>
              <a:rPr lang="en-AU" sz="2400" dirty="0" smtClean="0"/>
              <a:t>they will </a:t>
            </a:r>
            <a:r>
              <a:rPr lang="en-AU" sz="2400" dirty="0"/>
              <a:t>have a boy that is </a:t>
            </a:r>
            <a:r>
              <a:rPr lang="en-AU" sz="2400" dirty="0" smtClean="0"/>
              <a:t>affected?</a:t>
            </a:r>
            <a:endParaRPr lang="en-AU" sz="2400" dirty="0"/>
          </a:p>
          <a:p>
            <a:pPr marL="0" indent="0">
              <a:buNone/>
            </a:pPr>
            <a:r>
              <a:rPr lang="en-AU" sz="2400" dirty="0"/>
              <a:t>5. What is the chance (percentage) that they will have a girl that is </a:t>
            </a:r>
            <a:r>
              <a:rPr lang="en-AU" sz="2400" dirty="0" smtClean="0"/>
              <a:t>affected?</a:t>
            </a:r>
            <a:endParaRPr lang="en-AU" sz="2400" dirty="0"/>
          </a:p>
          <a:p>
            <a:pPr marL="385763" indent="-385763">
              <a:buFont typeface="+mj-lt"/>
              <a:buAutoNum type="arabicPeriod"/>
            </a:pPr>
            <a:endParaRPr lang="en-AU" sz="2400" dirty="0"/>
          </a:p>
          <a:p>
            <a:pPr marL="0" indent="0">
              <a:buNone/>
            </a:pPr>
            <a:endParaRPr lang="en-AU" sz="2400" dirty="0"/>
          </a:p>
        </p:txBody>
      </p:sp>
      <p:pic>
        <p:nvPicPr>
          <p:cNvPr id="1026" name="Picture 2" descr="File:X-linked recessive.svg - Wikiped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42460" y="241292"/>
            <a:ext cx="4110455" cy="6243729"/>
          </a:xfrm>
          <a:prstGeom prst="rect">
            <a:avLst/>
          </a:prstGeom>
          <a:solidFill>
            <a:schemeClr val="bg1"/>
          </a:solidFill>
        </p:spPr>
      </p:pic>
      <p:sp>
        <p:nvSpPr>
          <p:cNvPr id="4" name="TextBox 3"/>
          <p:cNvSpPr txBox="1"/>
          <p:nvPr/>
        </p:nvSpPr>
        <p:spPr>
          <a:xfrm>
            <a:off x="10876547" y="1430285"/>
            <a:ext cx="1094072" cy="646331"/>
          </a:xfrm>
          <a:prstGeom prst="rect">
            <a:avLst/>
          </a:prstGeom>
          <a:noFill/>
        </p:spPr>
        <p:txBody>
          <a:bodyPr wrap="square" rtlCol="0">
            <a:spAutoFit/>
          </a:bodyPr>
          <a:lstStyle/>
          <a:p>
            <a:r>
              <a:rPr lang="en-AU" dirty="0" smtClean="0"/>
              <a:t>Normal allele</a:t>
            </a:r>
            <a:endParaRPr lang="en-AU" dirty="0"/>
          </a:p>
        </p:txBody>
      </p:sp>
      <p:cxnSp>
        <p:nvCxnSpPr>
          <p:cNvPr id="6" name="Straight Arrow Connector 5"/>
          <p:cNvCxnSpPr/>
          <p:nvPr/>
        </p:nvCxnSpPr>
        <p:spPr>
          <a:xfrm flipH="1">
            <a:off x="10924674" y="2002055"/>
            <a:ext cx="231006" cy="2598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0323212" y="2648386"/>
            <a:ext cx="1202924" cy="646331"/>
          </a:xfrm>
          <a:prstGeom prst="rect">
            <a:avLst/>
          </a:prstGeom>
          <a:noFill/>
        </p:spPr>
        <p:txBody>
          <a:bodyPr wrap="square" rtlCol="0">
            <a:spAutoFit/>
          </a:bodyPr>
          <a:lstStyle/>
          <a:p>
            <a:r>
              <a:rPr lang="en-AU" dirty="0" smtClean="0"/>
              <a:t>Abnormal allele</a:t>
            </a:r>
            <a:endParaRPr lang="en-AU" dirty="0"/>
          </a:p>
        </p:txBody>
      </p:sp>
      <p:cxnSp>
        <p:nvCxnSpPr>
          <p:cNvPr id="11" name="Straight Arrow Connector 10"/>
          <p:cNvCxnSpPr/>
          <p:nvPr/>
        </p:nvCxnSpPr>
        <p:spPr>
          <a:xfrm flipV="1">
            <a:off x="10491537" y="2325221"/>
            <a:ext cx="58455" cy="3231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7654270" y="5361272"/>
            <a:ext cx="4098176" cy="11261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006630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9079" y="1672934"/>
            <a:ext cx="1374916" cy="532179"/>
          </a:xfrm>
        </p:spPr>
        <p:txBody>
          <a:bodyPr>
            <a:noAutofit/>
          </a:bodyPr>
          <a:lstStyle/>
          <a:p>
            <a:pPr algn="ctr"/>
            <a:r>
              <a:rPr lang="en-AU" sz="6600" dirty="0" smtClean="0"/>
              <a:t>IVF</a:t>
            </a:r>
            <a:endParaRPr lang="en-AU" sz="6600" dirty="0"/>
          </a:p>
        </p:txBody>
      </p:sp>
      <p:pic>
        <p:nvPicPr>
          <p:cNvPr id="4" name="Picture 3"/>
          <p:cNvPicPr>
            <a:picLocks noChangeAspect="1"/>
          </p:cNvPicPr>
          <p:nvPr/>
        </p:nvPicPr>
        <p:blipFill>
          <a:blip r:embed="rId2"/>
          <a:stretch>
            <a:fillRect/>
          </a:stretch>
        </p:blipFill>
        <p:spPr>
          <a:xfrm>
            <a:off x="7421350" y="2530551"/>
            <a:ext cx="4375415" cy="40611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Content Placeholder 5"/>
          <p:cNvPicPr>
            <a:picLocks noGrp="1" noChangeAspect="1"/>
          </p:cNvPicPr>
          <p:nvPr>
            <p:ph idx="1"/>
          </p:nvPr>
        </p:nvPicPr>
        <p:blipFill>
          <a:blip r:embed="rId3"/>
          <a:stretch>
            <a:fillRect/>
          </a:stretch>
        </p:blipFill>
        <p:spPr>
          <a:xfrm>
            <a:off x="858741" y="2767658"/>
            <a:ext cx="5974138" cy="3665538"/>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757128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AU"/>
          </a:p>
        </p:txBody>
      </p:sp>
      <p:pic>
        <p:nvPicPr>
          <p:cNvPr id="4" name="In Vitro Fertilization (IVF)">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2635" y="374468"/>
            <a:ext cx="11975193" cy="6026331"/>
          </a:xfrm>
        </p:spPr>
      </p:pic>
    </p:spTree>
    <p:extLst>
      <p:ext uri="{BB962C8B-B14F-4D97-AF65-F5344CB8AC3E}">
        <p14:creationId xmlns:p14="http://schemas.microsoft.com/office/powerpoint/2010/main" val="12158666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9038" y="1218271"/>
            <a:ext cx="10972800" cy="532179"/>
          </a:xfrm>
        </p:spPr>
        <p:txBody>
          <a:bodyPr>
            <a:noAutofit/>
          </a:bodyPr>
          <a:lstStyle/>
          <a:p>
            <a:pPr algn="ctr"/>
            <a:r>
              <a:rPr lang="en-AU" sz="6000" dirty="0" smtClean="0"/>
              <a:t>Scientific Claim</a:t>
            </a:r>
            <a:endParaRPr lang="en-AU" sz="6000" dirty="0"/>
          </a:p>
        </p:txBody>
      </p:sp>
      <p:sp>
        <p:nvSpPr>
          <p:cNvPr id="3" name="Content Placeholder 2"/>
          <p:cNvSpPr>
            <a:spLocks noGrp="1"/>
          </p:cNvSpPr>
          <p:nvPr>
            <p:ph idx="1"/>
          </p:nvPr>
        </p:nvSpPr>
        <p:spPr/>
        <p:txBody>
          <a:bodyPr/>
          <a:lstStyle/>
          <a:p>
            <a:endParaRPr lang="en-AU"/>
          </a:p>
        </p:txBody>
      </p:sp>
      <p:pic>
        <p:nvPicPr>
          <p:cNvPr id="4" name="Picture 3"/>
          <p:cNvPicPr>
            <a:picLocks noChangeAspect="1"/>
          </p:cNvPicPr>
          <p:nvPr/>
        </p:nvPicPr>
        <p:blipFill>
          <a:blip r:embed="rId2"/>
          <a:stretch>
            <a:fillRect/>
          </a:stretch>
        </p:blipFill>
        <p:spPr>
          <a:xfrm>
            <a:off x="344107" y="2067338"/>
            <a:ext cx="5991466" cy="4488623"/>
          </a:xfrm>
          <a:prstGeom prst="rect">
            <a:avLst/>
          </a:prstGeom>
        </p:spPr>
      </p:pic>
      <p:pic>
        <p:nvPicPr>
          <p:cNvPr id="5" name="Picture 4"/>
          <p:cNvPicPr>
            <a:picLocks noChangeAspect="1"/>
          </p:cNvPicPr>
          <p:nvPr/>
        </p:nvPicPr>
        <p:blipFill>
          <a:blip r:embed="rId3"/>
          <a:stretch>
            <a:fillRect/>
          </a:stretch>
        </p:blipFill>
        <p:spPr>
          <a:xfrm>
            <a:off x="6335573" y="2067338"/>
            <a:ext cx="5785118" cy="4488623"/>
          </a:xfrm>
          <a:prstGeom prst="rect">
            <a:avLst/>
          </a:prstGeom>
        </p:spPr>
      </p:pic>
    </p:spTree>
    <p:extLst>
      <p:ext uri="{BB962C8B-B14F-4D97-AF65-F5344CB8AC3E}">
        <p14:creationId xmlns:p14="http://schemas.microsoft.com/office/powerpoint/2010/main" val="1649470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9786" y="1324744"/>
            <a:ext cx="8761413" cy="706964"/>
          </a:xfrm>
        </p:spPr>
        <p:txBody>
          <a:bodyPr>
            <a:noAutofit/>
          </a:bodyPr>
          <a:lstStyle/>
          <a:p>
            <a:pPr algn="ctr"/>
            <a:r>
              <a:rPr lang="en-AU" sz="7200" dirty="0" smtClean="0"/>
              <a:t>Independent practice </a:t>
            </a:r>
            <a:endParaRPr lang="en-AU" sz="7200" dirty="0"/>
          </a:p>
        </p:txBody>
      </p:sp>
      <p:sp>
        <p:nvSpPr>
          <p:cNvPr id="3" name="Content Placeholder 2"/>
          <p:cNvSpPr>
            <a:spLocks noGrp="1"/>
          </p:cNvSpPr>
          <p:nvPr>
            <p:ph idx="1"/>
          </p:nvPr>
        </p:nvSpPr>
        <p:spPr>
          <a:xfrm>
            <a:off x="573741" y="2312894"/>
            <a:ext cx="10873504" cy="2426531"/>
          </a:xfrm>
        </p:spPr>
        <p:txBody>
          <a:bodyPr>
            <a:normAutofit fontScale="85000" lnSpcReduction="20000"/>
          </a:bodyPr>
          <a:lstStyle/>
          <a:p>
            <a:pPr marL="0" indent="0" algn="ctr">
              <a:buNone/>
            </a:pPr>
            <a:r>
              <a:rPr lang="en-AU" dirty="0"/>
              <a:t>A company, </a:t>
            </a:r>
            <a:r>
              <a:rPr lang="en-AU" i="1" dirty="0" smtClean="0"/>
              <a:t>MAGICAL UNICORNS</a:t>
            </a:r>
            <a:r>
              <a:rPr lang="en-AU" dirty="0" smtClean="0"/>
              <a:t>, </a:t>
            </a:r>
            <a:r>
              <a:rPr lang="en-AU" dirty="0"/>
              <a:t>offering IVF services, makes the claim that theirs is the best process for ensuring high-quality </a:t>
            </a:r>
            <a:r>
              <a:rPr lang="en-AU" dirty="0" smtClean="0"/>
              <a:t>magical offspring </a:t>
            </a:r>
            <a:r>
              <a:rPr lang="en-AU" dirty="0"/>
              <a:t>because they use </a:t>
            </a:r>
            <a:r>
              <a:rPr lang="en-AU" b="1" dirty="0" smtClean="0"/>
              <a:t>three gene </a:t>
            </a:r>
            <a:r>
              <a:rPr lang="en-AU" dirty="0"/>
              <a:t>lines </a:t>
            </a:r>
            <a:r>
              <a:rPr lang="en-AU" dirty="0" smtClean="0"/>
              <a:t>(Father, Mother and Recipient unicorn) in </a:t>
            </a:r>
            <a:r>
              <a:rPr lang="en-AU" dirty="0"/>
              <a:t>the production of the offspring</a:t>
            </a:r>
            <a:r>
              <a:rPr lang="en-AU" dirty="0" smtClean="0"/>
              <a:t>.</a:t>
            </a:r>
          </a:p>
          <a:p>
            <a:pPr marL="0" indent="0" algn="ctr">
              <a:buNone/>
            </a:pPr>
            <a:endParaRPr lang="en-AU" dirty="0"/>
          </a:p>
          <a:p>
            <a:pPr marL="0" indent="0" algn="ctr">
              <a:buNone/>
            </a:pPr>
            <a:r>
              <a:rPr lang="en-AU" b="1" dirty="0" smtClean="0"/>
              <a:t>Evaluate</a:t>
            </a:r>
            <a:r>
              <a:rPr lang="en-AU" dirty="0" smtClean="0"/>
              <a:t> </a:t>
            </a:r>
            <a:r>
              <a:rPr lang="en-AU" dirty="0"/>
              <a:t>this claim for </a:t>
            </a:r>
            <a:r>
              <a:rPr lang="en-AU" dirty="0" smtClean="0"/>
              <a:t>accuracy </a:t>
            </a:r>
            <a:r>
              <a:rPr lang="en-AU" dirty="0"/>
              <a:t>and </a:t>
            </a:r>
            <a:r>
              <a:rPr lang="en-AU" dirty="0" smtClean="0"/>
              <a:t>reliability. </a:t>
            </a:r>
            <a:r>
              <a:rPr lang="en-AU" dirty="0"/>
              <a:t>State whether or not you agree with this </a:t>
            </a:r>
            <a:r>
              <a:rPr lang="en-AU" dirty="0" smtClean="0"/>
              <a:t>statement. </a:t>
            </a:r>
            <a:r>
              <a:rPr lang="en-AU" b="1" dirty="0"/>
              <a:t>J</a:t>
            </a:r>
            <a:r>
              <a:rPr lang="en-AU" b="1" dirty="0" smtClean="0"/>
              <a:t>ustify </a:t>
            </a:r>
            <a:r>
              <a:rPr lang="en-AU" dirty="0"/>
              <a:t>your response </a:t>
            </a:r>
            <a:r>
              <a:rPr lang="en-AU" b="1" dirty="0"/>
              <a:t>using the information brochure above as scientific evidence, as well as your knowledge of heredity.</a:t>
            </a:r>
            <a:endParaRPr lang="en-AU" dirty="0"/>
          </a:p>
          <a:p>
            <a:endParaRPr lang="en-AU" dirty="0"/>
          </a:p>
        </p:txBody>
      </p:sp>
    </p:spTree>
    <p:extLst>
      <p:ext uri="{BB962C8B-B14F-4D97-AF65-F5344CB8AC3E}">
        <p14:creationId xmlns:p14="http://schemas.microsoft.com/office/powerpoint/2010/main" val="6693575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4711" y="404308"/>
            <a:ext cx="10972800" cy="532179"/>
          </a:xfrm>
        </p:spPr>
        <p:txBody>
          <a:bodyPr>
            <a:normAutofit fontScale="90000"/>
          </a:bodyPr>
          <a:lstStyle/>
          <a:p>
            <a:pPr algn="ctr"/>
            <a:r>
              <a:rPr lang="en-AU" dirty="0" smtClean="0">
                <a:solidFill>
                  <a:schemeClr val="tx1"/>
                </a:solidFill>
              </a:rPr>
              <a:t>Evaluating a claim</a:t>
            </a:r>
            <a:endParaRPr lang="en-AU" dirty="0">
              <a:solidFill>
                <a:schemeClr val="tx1"/>
              </a:solidFill>
            </a:endParaRPr>
          </a:p>
        </p:txBody>
      </p:sp>
      <p:sp>
        <p:nvSpPr>
          <p:cNvPr id="4" name="Rectangle 3"/>
          <p:cNvSpPr/>
          <p:nvPr/>
        </p:nvSpPr>
        <p:spPr>
          <a:xfrm>
            <a:off x="1617044" y="1031338"/>
            <a:ext cx="8701238" cy="7668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AU" dirty="0" smtClean="0">
                <a:solidFill>
                  <a:schemeClr val="tx1"/>
                </a:solidFill>
              </a:rPr>
              <a:t>Claim</a:t>
            </a:r>
          </a:p>
          <a:p>
            <a:pPr algn="ctr"/>
            <a:endParaRPr lang="en-AU" dirty="0">
              <a:solidFill>
                <a:schemeClr val="tx1"/>
              </a:solidFill>
            </a:endParaRPr>
          </a:p>
        </p:txBody>
      </p:sp>
      <p:sp>
        <p:nvSpPr>
          <p:cNvPr id="7" name="Rectangle 6"/>
          <p:cNvSpPr/>
          <p:nvPr/>
        </p:nvSpPr>
        <p:spPr>
          <a:xfrm>
            <a:off x="4225490" y="2388535"/>
            <a:ext cx="4052237" cy="4412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smtClean="0">
                <a:solidFill>
                  <a:schemeClr val="tx1"/>
                </a:solidFill>
              </a:rPr>
              <a:t>I agree / disagree</a:t>
            </a:r>
            <a:endParaRPr lang="en-AU" dirty="0">
              <a:solidFill>
                <a:schemeClr val="tx1"/>
              </a:solidFill>
            </a:endParaRPr>
          </a:p>
        </p:txBody>
      </p:sp>
      <p:sp>
        <p:nvSpPr>
          <p:cNvPr id="8" name="Rectangle 7"/>
          <p:cNvSpPr/>
          <p:nvPr/>
        </p:nvSpPr>
        <p:spPr>
          <a:xfrm>
            <a:off x="1222408" y="3363631"/>
            <a:ext cx="3195588" cy="151637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AU" dirty="0" smtClean="0">
                <a:solidFill>
                  <a:schemeClr val="tx1"/>
                </a:solidFill>
              </a:rPr>
              <a:t>Reason 1</a:t>
            </a:r>
            <a:endParaRPr lang="en-AU" dirty="0">
              <a:solidFill>
                <a:schemeClr val="tx1"/>
              </a:solidFill>
            </a:endParaRPr>
          </a:p>
        </p:txBody>
      </p:sp>
      <p:sp>
        <p:nvSpPr>
          <p:cNvPr id="9" name="Rectangle 8"/>
          <p:cNvSpPr/>
          <p:nvPr/>
        </p:nvSpPr>
        <p:spPr>
          <a:xfrm>
            <a:off x="4657025" y="3363630"/>
            <a:ext cx="3195588" cy="151637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AU" dirty="0" smtClean="0">
                <a:solidFill>
                  <a:schemeClr val="tx1"/>
                </a:solidFill>
              </a:rPr>
              <a:t>Reason 2</a:t>
            </a:r>
            <a:endParaRPr lang="en-AU" dirty="0">
              <a:solidFill>
                <a:schemeClr val="tx1"/>
              </a:solidFill>
            </a:endParaRPr>
          </a:p>
        </p:txBody>
      </p:sp>
      <p:sp>
        <p:nvSpPr>
          <p:cNvPr id="10" name="Rectangle 9"/>
          <p:cNvSpPr/>
          <p:nvPr/>
        </p:nvSpPr>
        <p:spPr>
          <a:xfrm>
            <a:off x="8120517" y="3363630"/>
            <a:ext cx="3195588" cy="151637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AU" dirty="0" smtClean="0">
                <a:solidFill>
                  <a:schemeClr val="tx1"/>
                </a:solidFill>
              </a:rPr>
              <a:t>Reason 3</a:t>
            </a:r>
            <a:endParaRPr lang="en-AU" dirty="0">
              <a:solidFill>
                <a:schemeClr val="tx1"/>
              </a:solidFill>
            </a:endParaRPr>
          </a:p>
        </p:txBody>
      </p:sp>
      <p:sp>
        <p:nvSpPr>
          <p:cNvPr id="11" name="Rectangle 10"/>
          <p:cNvSpPr/>
          <p:nvPr/>
        </p:nvSpPr>
        <p:spPr>
          <a:xfrm>
            <a:off x="1222408" y="5236143"/>
            <a:ext cx="3195588" cy="128978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AU" dirty="0" smtClean="0">
                <a:solidFill>
                  <a:schemeClr val="tx1"/>
                </a:solidFill>
              </a:rPr>
              <a:t>Evidence 1</a:t>
            </a:r>
            <a:endParaRPr lang="en-AU" dirty="0">
              <a:solidFill>
                <a:schemeClr val="tx1"/>
              </a:solidFill>
            </a:endParaRPr>
          </a:p>
        </p:txBody>
      </p:sp>
      <p:sp>
        <p:nvSpPr>
          <p:cNvPr id="12" name="Rectangle 11"/>
          <p:cNvSpPr/>
          <p:nvPr/>
        </p:nvSpPr>
        <p:spPr>
          <a:xfrm>
            <a:off x="4657025" y="5236145"/>
            <a:ext cx="3195588" cy="128978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AU" dirty="0" smtClean="0">
                <a:solidFill>
                  <a:schemeClr val="tx1"/>
                </a:solidFill>
              </a:rPr>
              <a:t>Evidence 2</a:t>
            </a:r>
            <a:endParaRPr lang="en-AU" dirty="0">
              <a:solidFill>
                <a:schemeClr val="tx1"/>
              </a:solidFill>
            </a:endParaRPr>
          </a:p>
        </p:txBody>
      </p:sp>
      <p:sp>
        <p:nvSpPr>
          <p:cNvPr id="13" name="Rectangle 12"/>
          <p:cNvSpPr/>
          <p:nvPr/>
        </p:nvSpPr>
        <p:spPr>
          <a:xfrm>
            <a:off x="8120517" y="5216892"/>
            <a:ext cx="3195588" cy="1318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AU" dirty="0" smtClean="0">
                <a:solidFill>
                  <a:schemeClr val="tx1"/>
                </a:solidFill>
              </a:rPr>
              <a:t>Evidence 3</a:t>
            </a:r>
            <a:endParaRPr lang="en-AU" dirty="0">
              <a:solidFill>
                <a:schemeClr val="tx1"/>
              </a:solidFill>
            </a:endParaRPr>
          </a:p>
        </p:txBody>
      </p:sp>
      <p:sp>
        <p:nvSpPr>
          <p:cNvPr id="6" name="TextBox 5"/>
          <p:cNvSpPr txBox="1"/>
          <p:nvPr/>
        </p:nvSpPr>
        <p:spPr>
          <a:xfrm>
            <a:off x="2656572" y="2977390"/>
            <a:ext cx="1078030" cy="369332"/>
          </a:xfrm>
          <a:prstGeom prst="rect">
            <a:avLst/>
          </a:prstGeom>
          <a:noFill/>
          <a:ln>
            <a:noFill/>
          </a:ln>
        </p:spPr>
        <p:txBody>
          <a:bodyPr wrap="square" rtlCol="0">
            <a:spAutoFit/>
          </a:bodyPr>
          <a:lstStyle/>
          <a:p>
            <a:r>
              <a:rPr lang="en-AU" dirty="0" smtClean="0"/>
              <a:t>because</a:t>
            </a:r>
            <a:endParaRPr lang="en-AU" dirty="0"/>
          </a:p>
        </p:txBody>
      </p:sp>
      <p:sp>
        <p:nvSpPr>
          <p:cNvPr id="15" name="TextBox 14"/>
          <p:cNvSpPr txBox="1"/>
          <p:nvPr/>
        </p:nvSpPr>
        <p:spPr>
          <a:xfrm>
            <a:off x="5712595" y="2974626"/>
            <a:ext cx="1078030" cy="369332"/>
          </a:xfrm>
          <a:prstGeom prst="rect">
            <a:avLst/>
          </a:prstGeom>
          <a:noFill/>
          <a:ln>
            <a:noFill/>
          </a:ln>
        </p:spPr>
        <p:txBody>
          <a:bodyPr wrap="square" rtlCol="0">
            <a:spAutoFit/>
          </a:bodyPr>
          <a:lstStyle/>
          <a:p>
            <a:r>
              <a:rPr lang="en-AU" dirty="0" smtClean="0"/>
              <a:t>because</a:t>
            </a:r>
            <a:endParaRPr lang="en-AU" dirty="0"/>
          </a:p>
        </p:txBody>
      </p:sp>
      <p:sp>
        <p:nvSpPr>
          <p:cNvPr id="16" name="TextBox 15"/>
          <p:cNvSpPr txBox="1"/>
          <p:nvPr/>
        </p:nvSpPr>
        <p:spPr>
          <a:xfrm>
            <a:off x="9121605" y="2977390"/>
            <a:ext cx="1078030" cy="369332"/>
          </a:xfrm>
          <a:prstGeom prst="rect">
            <a:avLst/>
          </a:prstGeom>
          <a:noFill/>
          <a:ln>
            <a:noFill/>
          </a:ln>
        </p:spPr>
        <p:txBody>
          <a:bodyPr wrap="square" rtlCol="0">
            <a:spAutoFit/>
          </a:bodyPr>
          <a:lstStyle/>
          <a:p>
            <a:r>
              <a:rPr lang="en-AU" dirty="0" smtClean="0"/>
              <a:t>because</a:t>
            </a:r>
            <a:endParaRPr lang="en-AU" dirty="0"/>
          </a:p>
        </p:txBody>
      </p:sp>
      <p:cxnSp>
        <p:nvCxnSpPr>
          <p:cNvPr id="17" name="Straight Connector 16"/>
          <p:cNvCxnSpPr>
            <a:endCxn id="6" idx="0"/>
          </p:cNvCxnSpPr>
          <p:nvPr/>
        </p:nvCxnSpPr>
        <p:spPr>
          <a:xfrm flipH="1">
            <a:off x="3195587" y="2829826"/>
            <a:ext cx="1152623" cy="1475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7" idx="2"/>
            <a:endCxn id="15" idx="0"/>
          </p:cNvCxnSpPr>
          <p:nvPr/>
        </p:nvCxnSpPr>
        <p:spPr>
          <a:xfrm>
            <a:off x="6251609" y="2829826"/>
            <a:ext cx="1" cy="144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endCxn id="16" idx="0"/>
          </p:cNvCxnSpPr>
          <p:nvPr/>
        </p:nvCxnSpPr>
        <p:spPr>
          <a:xfrm>
            <a:off x="8200725" y="2829826"/>
            <a:ext cx="1459895" cy="1475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8" idx="2"/>
            <a:endCxn id="11" idx="0"/>
          </p:cNvCxnSpPr>
          <p:nvPr/>
        </p:nvCxnSpPr>
        <p:spPr>
          <a:xfrm>
            <a:off x="2820202" y="4880009"/>
            <a:ext cx="0" cy="3561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9" idx="2"/>
            <a:endCxn id="12" idx="0"/>
          </p:cNvCxnSpPr>
          <p:nvPr/>
        </p:nvCxnSpPr>
        <p:spPr>
          <a:xfrm>
            <a:off x="6254819" y="4880009"/>
            <a:ext cx="0" cy="3561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stCxn id="10" idx="2"/>
            <a:endCxn id="13" idx="0"/>
          </p:cNvCxnSpPr>
          <p:nvPr/>
        </p:nvCxnSpPr>
        <p:spPr>
          <a:xfrm>
            <a:off x="9718311" y="4880009"/>
            <a:ext cx="0" cy="3368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5399773" y="2021878"/>
            <a:ext cx="1135781" cy="369332"/>
          </a:xfrm>
          <a:prstGeom prst="rect">
            <a:avLst/>
          </a:prstGeom>
          <a:noFill/>
        </p:spPr>
        <p:txBody>
          <a:bodyPr wrap="square" rtlCol="0">
            <a:spAutoFit/>
          </a:bodyPr>
          <a:lstStyle/>
          <a:p>
            <a:r>
              <a:rPr lang="en-AU" dirty="0" smtClean="0"/>
              <a:t>Evaluate</a:t>
            </a:r>
            <a:endParaRPr lang="en-AU" dirty="0"/>
          </a:p>
        </p:txBody>
      </p:sp>
      <p:cxnSp>
        <p:nvCxnSpPr>
          <p:cNvPr id="35" name="Straight Connector 34"/>
          <p:cNvCxnSpPr>
            <a:stCxn id="4" idx="2"/>
            <a:endCxn id="31" idx="0"/>
          </p:cNvCxnSpPr>
          <p:nvPr/>
        </p:nvCxnSpPr>
        <p:spPr>
          <a:xfrm>
            <a:off x="5967663" y="1798210"/>
            <a:ext cx="1" cy="2236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14059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9230" y="539061"/>
            <a:ext cx="10972800" cy="532179"/>
          </a:xfrm>
        </p:spPr>
        <p:txBody>
          <a:bodyPr>
            <a:normAutofit fontScale="90000"/>
          </a:bodyPr>
          <a:lstStyle/>
          <a:p>
            <a:pPr algn="ctr"/>
            <a:r>
              <a:rPr lang="en-AU" dirty="0" smtClean="0"/>
              <a:t>Model answer</a:t>
            </a:r>
            <a:endParaRPr lang="en-AU" dirty="0"/>
          </a:p>
        </p:txBody>
      </p:sp>
      <p:sp>
        <p:nvSpPr>
          <p:cNvPr id="3" name="Content Placeholder 2"/>
          <p:cNvSpPr>
            <a:spLocks noGrp="1"/>
          </p:cNvSpPr>
          <p:nvPr>
            <p:ph idx="1"/>
          </p:nvPr>
        </p:nvSpPr>
        <p:spPr>
          <a:xfrm>
            <a:off x="396265" y="1488543"/>
            <a:ext cx="11282509" cy="4056845"/>
          </a:xfrm>
        </p:spPr>
        <p:txBody>
          <a:bodyPr>
            <a:noAutofit/>
          </a:bodyPr>
          <a:lstStyle/>
          <a:p>
            <a:r>
              <a:rPr lang="en-AU" sz="2200" dirty="0" smtClean="0"/>
              <a:t>The claim from the magical unicorn’s </a:t>
            </a:r>
            <a:r>
              <a:rPr lang="en-AU" sz="2200" dirty="0"/>
              <a:t>company </a:t>
            </a:r>
            <a:r>
              <a:rPr lang="en-AU" sz="2200" dirty="0" smtClean="0"/>
              <a:t>is inaccurate and unreliable </a:t>
            </a:r>
            <a:r>
              <a:rPr lang="en-AU" sz="2200" u="sng" dirty="0" smtClean="0"/>
              <a:t>for several reasons</a:t>
            </a:r>
            <a:r>
              <a:rPr lang="en-AU" sz="2200" dirty="0" smtClean="0"/>
              <a:t>.</a:t>
            </a:r>
            <a:r>
              <a:rPr lang="en-AU" sz="2200" dirty="0"/>
              <a:t> </a:t>
            </a:r>
            <a:endParaRPr lang="en-AU" sz="2200" dirty="0" smtClean="0"/>
          </a:p>
          <a:p>
            <a:r>
              <a:rPr lang="en-AU" sz="2200" dirty="0" smtClean="0"/>
              <a:t>Firstly, according </a:t>
            </a:r>
            <a:r>
              <a:rPr lang="en-AU" sz="2200" dirty="0"/>
              <a:t>to the IVF process, the recipient unicorn only acts as a </a:t>
            </a:r>
            <a:r>
              <a:rPr lang="en-AU" sz="2200" b="1" dirty="0"/>
              <a:t>surrogate</a:t>
            </a:r>
            <a:r>
              <a:rPr lang="en-AU" sz="2200" dirty="0"/>
              <a:t> to carry the offspring and does not contribute it’s </a:t>
            </a:r>
            <a:r>
              <a:rPr lang="en-AU" sz="2200" dirty="0" smtClean="0"/>
              <a:t>genes, as suggested by the claim.</a:t>
            </a:r>
          </a:p>
          <a:p>
            <a:r>
              <a:rPr lang="en-AU" sz="2200" dirty="0" smtClean="0"/>
              <a:t>Secondly, according to scientific knowledge of sexual reproduction, the sperm from the donor male unicorn carries a haploid (n) set of </a:t>
            </a:r>
            <a:r>
              <a:rPr lang="en-AU" sz="2200" dirty="0"/>
              <a:t>c</a:t>
            </a:r>
            <a:r>
              <a:rPr lang="en-AU" sz="2200" dirty="0" smtClean="0"/>
              <a:t>hromosomes and the egg from the donor female unicorn carries a haploid (n) set </a:t>
            </a:r>
            <a:r>
              <a:rPr lang="en-AU" sz="2200" dirty="0"/>
              <a:t>of </a:t>
            </a:r>
            <a:r>
              <a:rPr lang="en-AU" sz="2200" dirty="0" smtClean="0"/>
              <a:t>chromosomes. During fertilisation of the egg with the sperm, the two haploid sets of chromosomes combine to form a diploid zygote. The embryo that develops is therefore diploid. It is not possible for a viable offspring to form from the combination of three haploid sets of chromosomes.</a:t>
            </a:r>
          </a:p>
          <a:p>
            <a:r>
              <a:rPr lang="en-AU" sz="2200" dirty="0" smtClean="0"/>
              <a:t>Finally, the claim is unreliable because it is an advertisement from a private company and not from peer reviewed scientific literature. </a:t>
            </a:r>
          </a:p>
          <a:p>
            <a:r>
              <a:rPr lang="en-AU" sz="2200" dirty="0" smtClean="0"/>
              <a:t>In conclusion, the claim is therefore inaccurate due to lack of supporting evidence and is from an unreliable source.</a:t>
            </a:r>
          </a:p>
        </p:txBody>
      </p:sp>
    </p:spTree>
    <p:extLst>
      <p:ext uri="{BB962C8B-B14F-4D97-AF65-F5344CB8AC3E}">
        <p14:creationId xmlns:p14="http://schemas.microsoft.com/office/powerpoint/2010/main" val="12086654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511560518"/>
              </p:ext>
            </p:extLst>
          </p:nvPr>
        </p:nvGraphicFramePr>
        <p:xfrm>
          <a:off x="2002056" y="856649"/>
          <a:ext cx="9580344" cy="4816545"/>
        </p:xfrm>
        <a:graphic>
          <a:graphicData uri="http://schemas.openxmlformats.org/drawingml/2006/table">
            <a:tbl>
              <a:tblPr firstRow="1" firstCol="1" bandRow="1">
                <a:tableStyleId>{5940675A-B579-460E-94D1-54222C63F5DA}</a:tableStyleId>
              </a:tblPr>
              <a:tblGrid>
                <a:gridCol w="609309">
                  <a:extLst>
                    <a:ext uri="{9D8B030D-6E8A-4147-A177-3AD203B41FA5}">
                      <a16:colId xmlns:a16="http://schemas.microsoft.com/office/drawing/2014/main" val="1915324760"/>
                    </a:ext>
                  </a:extLst>
                </a:gridCol>
                <a:gridCol w="2324192">
                  <a:extLst>
                    <a:ext uri="{9D8B030D-6E8A-4147-A177-3AD203B41FA5}">
                      <a16:colId xmlns:a16="http://schemas.microsoft.com/office/drawing/2014/main" val="2929976735"/>
                    </a:ext>
                  </a:extLst>
                </a:gridCol>
                <a:gridCol w="2214976">
                  <a:extLst>
                    <a:ext uri="{9D8B030D-6E8A-4147-A177-3AD203B41FA5}">
                      <a16:colId xmlns:a16="http://schemas.microsoft.com/office/drawing/2014/main" val="2127840580"/>
                    </a:ext>
                  </a:extLst>
                </a:gridCol>
                <a:gridCol w="2214976">
                  <a:extLst>
                    <a:ext uri="{9D8B030D-6E8A-4147-A177-3AD203B41FA5}">
                      <a16:colId xmlns:a16="http://schemas.microsoft.com/office/drawing/2014/main" val="2513042626"/>
                    </a:ext>
                  </a:extLst>
                </a:gridCol>
                <a:gridCol w="2216891">
                  <a:extLst>
                    <a:ext uri="{9D8B030D-6E8A-4147-A177-3AD203B41FA5}">
                      <a16:colId xmlns:a16="http://schemas.microsoft.com/office/drawing/2014/main" val="4112870986"/>
                    </a:ext>
                  </a:extLst>
                </a:gridCol>
              </a:tblGrid>
              <a:tr h="1776165">
                <a:tc>
                  <a:txBody>
                    <a:bodyPr/>
                    <a:lstStyle/>
                    <a:p>
                      <a:pPr algn="ctr">
                        <a:lnSpc>
                          <a:spcPct val="107000"/>
                        </a:lnSpc>
                        <a:spcAft>
                          <a:spcPts val="0"/>
                        </a:spcAft>
                      </a:pPr>
                      <a:r>
                        <a:rPr lang="en-AU" sz="1300" dirty="0">
                          <a:effectLst/>
                        </a:rPr>
                        <a:t>Evaluating</a:t>
                      </a:r>
                      <a:endParaRPr lang="en-AU" sz="1300" dirty="0">
                        <a:effectLst/>
                        <a:latin typeface="Calibri" panose="020F0502020204030204" pitchFamily="34" charset="0"/>
                        <a:ea typeface="PMingLiU"/>
                        <a:cs typeface="Times New Roman" panose="02020603050405020304" pitchFamily="18" charset="0"/>
                      </a:endParaRPr>
                    </a:p>
                  </a:txBody>
                  <a:tcPr marL="68580" marR="68580" marT="0" marB="0" vert="vert270">
                    <a:solidFill>
                      <a:schemeClr val="bg1"/>
                    </a:solidFill>
                  </a:tcPr>
                </a:tc>
                <a:tc>
                  <a:txBody>
                    <a:bodyPr/>
                    <a:lstStyle/>
                    <a:p>
                      <a:pPr algn="l">
                        <a:lnSpc>
                          <a:spcPct val="105000"/>
                        </a:lnSpc>
                        <a:spcBef>
                          <a:spcPts val="100"/>
                        </a:spcBef>
                        <a:spcAft>
                          <a:spcPts val="100"/>
                        </a:spcAft>
                      </a:pPr>
                      <a:r>
                        <a:rPr lang="en-AU" sz="1300" dirty="0">
                          <a:effectLst/>
                        </a:rPr>
                        <a:t>Critical evaluation of the accuracy and reliability of claims made in secondary sources with reference to currently held scientific views and the evidence cited.</a:t>
                      </a:r>
                    </a:p>
                    <a:p>
                      <a:pPr algn="ctr">
                        <a:lnSpc>
                          <a:spcPct val="102000"/>
                        </a:lnSpc>
                        <a:spcBef>
                          <a:spcPts val="100"/>
                        </a:spcBef>
                        <a:spcAft>
                          <a:spcPts val="100"/>
                        </a:spcAft>
                      </a:pPr>
                      <a:r>
                        <a:rPr lang="en-AU" sz="1300" dirty="0">
                          <a:effectLst/>
                        </a:rPr>
                        <a:t> </a:t>
                      </a:r>
                    </a:p>
                    <a:p>
                      <a:pPr algn="ctr">
                        <a:lnSpc>
                          <a:spcPct val="102000"/>
                        </a:lnSpc>
                        <a:spcBef>
                          <a:spcPts val="100"/>
                        </a:spcBef>
                        <a:spcAft>
                          <a:spcPts val="100"/>
                        </a:spcAft>
                      </a:pPr>
                      <a:r>
                        <a:rPr lang="en-AU" sz="1300" dirty="0">
                          <a:effectLst/>
                        </a:rPr>
                        <a:t>PART B (Q9 &amp; Q10 )</a:t>
                      </a:r>
                      <a:endParaRPr lang="en-AU" sz="1300" dirty="0">
                        <a:effectLst/>
                        <a:latin typeface="Calibri" panose="020F0502020204030204" pitchFamily="34" charset="0"/>
                        <a:ea typeface="PMingLiU"/>
                        <a:cs typeface="Times New Roman" panose="02020603050405020304" pitchFamily="18" charset="0"/>
                      </a:endParaRPr>
                    </a:p>
                  </a:txBody>
                  <a:tcPr marL="68580" marR="68580" marT="0" marB="0">
                    <a:solidFill>
                      <a:schemeClr val="bg1"/>
                    </a:solidFill>
                  </a:tcPr>
                </a:tc>
                <a:tc>
                  <a:txBody>
                    <a:bodyPr/>
                    <a:lstStyle/>
                    <a:p>
                      <a:pPr algn="l">
                        <a:lnSpc>
                          <a:spcPct val="105000"/>
                        </a:lnSpc>
                        <a:spcBef>
                          <a:spcPts val="100"/>
                        </a:spcBef>
                        <a:spcAft>
                          <a:spcPts val="100"/>
                        </a:spcAft>
                      </a:pPr>
                      <a:r>
                        <a:rPr lang="en-AU" sz="1300">
                          <a:effectLst/>
                        </a:rPr>
                        <a:t>Informed evaluation of the accuracy and reliability of claims made in secondary sources with reference to currently held scientific views and the evidence cited.</a:t>
                      </a:r>
                    </a:p>
                    <a:p>
                      <a:pPr algn="ctr">
                        <a:lnSpc>
                          <a:spcPct val="102000"/>
                        </a:lnSpc>
                        <a:spcBef>
                          <a:spcPts val="100"/>
                        </a:spcBef>
                        <a:spcAft>
                          <a:spcPts val="100"/>
                        </a:spcAft>
                      </a:pPr>
                      <a:r>
                        <a:rPr lang="en-AU" sz="1300">
                          <a:effectLst/>
                        </a:rPr>
                        <a:t> </a:t>
                      </a:r>
                    </a:p>
                    <a:p>
                      <a:pPr algn="ctr">
                        <a:lnSpc>
                          <a:spcPct val="102000"/>
                        </a:lnSpc>
                        <a:spcBef>
                          <a:spcPts val="100"/>
                        </a:spcBef>
                        <a:spcAft>
                          <a:spcPts val="100"/>
                        </a:spcAft>
                      </a:pPr>
                      <a:r>
                        <a:rPr lang="en-AU" sz="1300">
                          <a:effectLst/>
                        </a:rPr>
                        <a:t>PART B (Q9 &amp; Q10 )</a:t>
                      </a:r>
                      <a:endParaRPr lang="en-AU" sz="1300">
                        <a:effectLst/>
                        <a:latin typeface="Calibri" panose="020F0502020204030204" pitchFamily="34" charset="0"/>
                        <a:ea typeface="PMingLiU"/>
                        <a:cs typeface="Times New Roman" panose="02020603050405020304" pitchFamily="18" charset="0"/>
                      </a:endParaRPr>
                    </a:p>
                  </a:txBody>
                  <a:tcPr marL="68580" marR="68580" marT="0" marB="0">
                    <a:solidFill>
                      <a:schemeClr val="bg1"/>
                    </a:solidFill>
                  </a:tcPr>
                </a:tc>
                <a:tc>
                  <a:txBody>
                    <a:bodyPr/>
                    <a:lstStyle/>
                    <a:p>
                      <a:pPr algn="l">
                        <a:lnSpc>
                          <a:spcPct val="105000"/>
                        </a:lnSpc>
                        <a:spcBef>
                          <a:spcPts val="100"/>
                        </a:spcBef>
                        <a:spcAft>
                          <a:spcPts val="100"/>
                        </a:spcAft>
                      </a:pPr>
                      <a:r>
                        <a:rPr lang="en-AU" sz="1300">
                          <a:effectLst/>
                        </a:rPr>
                        <a:t>Evaluation of the accuracy and reliability of claims made in secondary sources with reference to currently held scientific views and the evidence cited.</a:t>
                      </a:r>
                    </a:p>
                    <a:p>
                      <a:pPr algn="ctr">
                        <a:lnSpc>
                          <a:spcPct val="102000"/>
                        </a:lnSpc>
                        <a:spcBef>
                          <a:spcPts val="100"/>
                        </a:spcBef>
                        <a:spcAft>
                          <a:spcPts val="100"/>
                        </a:spcAft>
                      </a:pPr>
                      <a:r>
                        <a:rPr lang="en-AU" sz="1300">
                          <a:effectLst/>
                        </a:rPr>
                        <a:t> </a:t>
                      </a:r>
                    </a:p>
                    <a:p>
                      <a:pPr algn="ctr">
                        <a:lnSpc>
                          <a:spcPct val="102000"/>
                        </a:lnSpc>
                        <a:spcBef>
                          <a:spcPts val="100"/>
                        </a:spcBef>
                        <a:spcAft>
                          <a:spcPts val="100"/>
                        </a:spcAft>
                      </a:pPr>
                      <a:r>
                        <a:rPr lang="en-AU" sz="1300">
                          <a:effectLst/>
                        </a:rPr>
                        <a:t>PART B (Q9 &amp; Q10 )</a:t>
                      </a:r>
                      <a:endParaRPr lang="en-AU" sz="1300">
                        <a:effectLst/>
                        <a:latin typeface="Calibri" panose="020F0502020204030204" pitchFamily="34" charset="0"/>
                        <a:ea typeface="PMingLiU"/>
                        <a:cs typeface="Times New Roman" panose="02020603050405020304" pitchFamily="18" charset="0"/>
                      </a:endParaRPr>
                    </a:p>
                  </a:txBody>
                  <a:tcPr marL="68580" marR="68580" marT="0" marB="0">
                    <a:solidFill>
                      <a:schemeClr val="bg1"/>
                    </a:solidFill>
                  </a:tcPr>
                </a:tc>
                <a:tc>
                  <a:txBody>
                    <a:bodyPr/>
                    <a:lstStyle/>
                    <a:p>
                      <a:pPr algn="l">
                        <a:lnSpc>
                          <a:spcPct val="105000"/>
                        </a:lnSpc>
                        <a:spcBef>
                          <a:spcPts val="100"/>
                        </a:spcBef>
                        <a:spcAft>
                          <a:spcPts val="100"/>
                        </a:spcAft>
                      </a:pPr>
                      <a:r>
                        <a:rPr lang="en-AU" sz="1300">
                          <a:effectLst/>
                        </a:rPr>
                        <a:t>Description of the accuracy and reliability of claims made in secondary sources.</a:t>
                      </a:r>
                    </a:p>
                    <a:p>
                      <a:pPr algn="l">
                        <a:lnSpc>
                          <a:spcPct val="105000"/>
                        </a:lnSpc>
                        <a:spcBef>
                          <a:spcPts val="100"/>
                        </a:spcBef>
                        <a:spcAft>
                          <a:spcPts val="100"/>
                        </a:spcAft>
                      </a:pPr>
                      <a:r>
                        <a:rPr lang="en-AU" sz="1300">
                          <a:effectLst/>
                        </a:rPr>
                        <a:t> </a:t>
                      </a:r>
                    </a:p>
                    <a:p>
                      <a:pPr algn="l">
                        <a:lnSpc>
                          <a:spcPct val="105000"/>
                        </a:lnSpc>
                        <a:spcBef>
                          <a:spcPts val="100"/>
                        </a:spcBef>
                        <a:spcAft>
                          <a:spcPts val="100"/>
                        </a:spcAft>
                      </a:pPr>
                      <a:r>
                        <a:rPr lang="en-AU" sz="1300">
                          <a:effectLst/>
                        </a:rPr>
                        <a:t> </a:t>
                      </a:r>
                    </a:p>
                    <a:p>
                      <a:pPr algn="ctr">
                        <a:lnSpc>
                          <a:spcPct val="102000"/>
                        </a:lnSpc>
                        <a:spcBef>
                          <a:spcPts val="100"/>
                        </a:spcBef>
                        <a:spcAft>
                          <a:spcPts val="100"/>
                        </a:spcAft>
                      </a:pPr>
                      <a:r>
                        <a:rPr lang="en-AU" sz="1300">
                          <a:effectLst/>
                        </a:rPr>
                        <a:t> </a:t>
                      </a:r>
                    </a:p>
                    <a:p>
                      <a:pPr algn="ctr">
                        <a:lnSpc>
                          <a:spcPct val="102000"/>
                        </a:lnSpc>
                        <a:spcBef>
                          <a:spcPts val="100"/>
                        </a:spcBef>
                        <a:spcAft>
                          <a:spcPts val="100"/>
                        </a:spcAft>
                      </a:pPr>
                      <a:r>
                        <a:rPr lang="en-AU" sz="1300">
                          <a:effectLst/>
                        </a:rPr>
                        <a:t>PART B (Q9 &amp; Q10 )</a:t>
                      </a:r>
                      <a:endParaRPr lang="en-AU" sz="1300">
                        <a:effectLst/>
                        <a:latin typeface="Calibri" panose="020F0502020204030204" pitchFamily="34" charset="0"/>
                        <a:ea typeface="PMingLiU"/>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815417415"/>
                  </a:ext>
                </a:extLst>
              </a:tr>
              <a:tr h="2984871">
                <a:tc>
                  <a:txBody>
                    <a:bodyPr/>
                    <a:lstStyle/>
                    <a:p>
                      <a:pPr algn="ctr">
                        <a:lnSpc>
                          <a:spcPct val="107000"/>
                        </a:lnSpc>
                        <a:spcBef>
                          <a:spcPts val="600"/>
                        </a:spcBef>
                        <a:spcAft>
                          <a:spcPts val="0"/>
                        </a:spcAft>
                      </a:pPr>
                      <a:r>
                        <a:rPr lang="en-AU" sz="1300">
                          <a:effectLst/>
                        </a:rPr>
                        <a:t>Communicating</a:t>
                      </a:r>
                      <a:endParaRPr lang="en-AU" sz="1300">
                        <a:solidFill>
                          <a:srgbClr val="000000"/>
                        </a:solidFill>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vert="vert270">
                    <a:solidFill>
                      <a:schemeClr val="bg1"/>
                    </a:solidFill>
                  </a:tcPr>
                </a:tc>
                <a:tc>
                  <a:txBody>
                    <a:bodyPr/>
                    <a:lstStyle/>
                    <a:p>
                      <a:pPr algn="l">
                        <a:lnSpc>
                          <a:spcPct val="105000"/>
                        </a:lnSpc>
                        <a:spcBef>
                          <a:spcPts val="100"/>
                        </a:spcBef>
                        <a:spcAft>
                          <a:spcPts val="100"/>
                        </a:spcAft>
                      </a:pPr>
                      <a:r>
                        <a:rPr lang="en-AU" sz="1300" u="dotted" dirty="0">
                          <a:effectLst/>
                        </a:rPr>
                        <a:t>Concise and coherent</a:t>
                      </a:r>
                      <a:r>
                        <a:rPr lang="en-AU" sz="1300" dirty="0">
                          <a:effectLst/>
                        </a:rPr>
                        <a:t> communication of science ideas for specific purposes through:</a:t>
                      </a:r>
                    </a:p>
                    <a:p>
                      <a:pPr algn="l">
                        <a:lnSpc>
                          <a:spcPct val="105000"/>
                        </a:lnSpc>
                        <a:spcBef>
                          <a:spcPts val="100"/>
                        </a:spcBef>
                        <a:spcAft>
                          <a:spcPts val="100"/>
                        </a:spcAft>
                      </a:pPr>
                      <a:r>
                        <a:rPr lang="en-AU" sz="1300" dirty="0">
                          <a:effectLst/>
                        </a:rPr>
                        <a:t> </a:t>
                      </a:r>
                    </a:p>
                    <a:p>
                      <a:pPr marL="342900" lvl="0" indent="-342900" algn="l">
                        <a:lnSpc>
                          <a:spcPct val="102000"/>
                        </a:lnSpc>
                        <a:spcBef>
                          <a:spcPts val="100"/>
                        </a:spcBef>
                        <a:spcAft>
                          <a:spcPts val="100"/>
                        </a:spcAft>
                        <a:buFont typeface="Symbol" panose="05050102010706020507" pitchFamily="18" charset="2"/>
                        <a:buChar char=""/>
                        <a:tabLst>
                          <a:tab pos="107950" algn="l"/>
                          <a:tab pos="228600" algn="l"/>
                          <a:tab pos="107950" algn="l"/>
                        </a:tabLst>
                      </a:pPr>
                      <a:r>
                        <a:rPr lang="en-AU" sz="1300" dirty="0">
                          <a:effectLst/>
                        </a:rPr>
                        <a:t>Construction of </a:t>
                      </a:r>
                      <a:r>
                        <a:rPr lang="en-AU" sz="1300" u="dotted" dirty="0">
                          <a:effectLst/>
                        </a:rPr>
                        <a:t>justified</a:t>
                      </a:r>
                      <a:r>
                        <a:rPr lang="en-AU" sz="1300" dirty="0">
                          <a:effectLst/>
                        </a:rPr>
                        <a:t> evidence-based arguments</a:t>
                      </a:r>
                    </a:p>
                    <a:p>
                      <a:pPr algn="ctr">
                        <a:lnSpc>
                          <a:spcPct val="102000"/>
                        </a:lnSpc>
                        <a:spcBef>
                          <a:spcPts val="100"/>
                        </a:spcBef>
                        <a:spcAft>
                          <a:spcPts val="100"/>
                        </a:spcAft>
                        <a:tabLst>
                          <a:tab pos="107950" algn="l"/>
                          <a:tab pos="228600" algn="l"/>
                          <a:tab pos="457200" algn="l"/>
                        </a:tabLst>
                      </a:pPr>
                      <a:r>
                        <a:rPr lang="en-AU" sz="1300" dirty="0">
                          <a:effectLst/>
                        </a:rPr>
                        <a:t>PART B (Q9 &amp; Q10 )</a:t>
                      </a:r>
                    </a:p>
                    <a:p>
                      <a:pPr algn="ctr">
                        <a:lnSpc>
                          <a:spcPct val="102000"/>
                        </a:lnSpc>
                        <a:spcBef>
                          <a:spcPts val="100"/>
                        </a:spcBef>
                        <a:spcAft>
                          <a:spcPts val="100"/>
                        </a:spcAft>
                        <a:tabLst>
                          <a:tab pos="107950" algn="l"/>
                          <a:tab pos="228600" algn="l"/>
                          <a:tab pos="457200" algn="l"/>
                        </a:tabLst>
                      </a:pPr>
                      <a:r>
                        <a:rPr lang="en-AU" sz="1300" dirty="0">
                          <a:effectLst/>
                        </a:rPr>
                        <a:t> </a:t>
                      </a:r>
                    </a:p>
                    <a:p>
                      <a:pPr marL="342900" lvl="0" indent="-342900" algn="l">
                        <a:lnSpc>
                          <a:spcPct val="102000"/>
                        </a:lnSpc>
                        <a:spcBef>
                          <a:spcPts val="100"/>
                        </a:spcBef>
                        <a:spcAft>
                          <a:spcPts val="100"/>
                        </a:spcAft>
                        <a:buFont typeface="Symbol" panose="05050102010706020507" pitchFamily="18" charset="2"/>
                        <a:buChar char=""/>
                        <a:tabLst>
                          <a:tab pos="107950" algn="l"/>
                          <a:tab pos="228600" algn="l"/>
                          <a:tab pos="107950" algn="l"/>
                        </a:tabLst>
                      </a:pPr>
                      <a:r>
                        <a:rPr lang="en-AU" sz="1300" u="dotted" dirty="0">
                          <a:effectLst/>
                        </a:rPr>
                        <a:t>Discerning</a:t>
                      </a:r>
                      <a:r>
                        <a:rPr lang="en-AU" sz="1300" dirty="0">
                          <a:effectLst/>
                        </a:rPr>
                        <a:t> selection of appropriate representations and text types </a:t>
                      </a:r>
                    </a:p>
                    <a:p>
                      <a:pPr algn="ctr">
                        <a:lnSpc>
                          <a:spcPct val="102000"/>
                        </a:lnSpc>
                        <a:spcBef>
                          <a:spcPts val="100"/>
                        </a:spcBef>
                        <a:spcAft>
                          <a:spcPts val="100"/>
                        </a:spcAft>
                        <a:tabLst>
                          <a:tab pos="107950" algn="l"/>
                          <a:tab pos="228600" algn="l"/>
                          <a:tab pos="107950" algn="l"/>
                        </a:tabLst>
                      </a:pPr>
                      <a:r>
                        <a:rPr lang="en-AU" sz="1300" dirty="0">
                          <a:effectLst/>
                        </a:rPr>
                        <a:t>OVERALL</a:t>
                      </a:r>
                      <a:endParaRPr lang="en-AU" sz="13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1"/>
                    </a:solidFill>
                  </a:tcPr>
                </a:tc>
                <a:tc>
                  <a:txBody>
                    <a:bodyPr/>
                    <a:lstStyle/>
                    <a:p>
                      <a:pPr algn="l">
                        <a:lnSpc>
                          <a:spcPct val="105000"/>
                        </a:lnSpc>
                        <a:spcBef>
                          <a:spcPts val="100"/>
                        </a:spcBef>
                        <a:spcAft>
                          <a:spcPts val="100"/>
                        </a:spcAft>
                      </a:pPr>
                      <a:r>
                        <a:rPr lang="en-AU" sz="1300" u="dotted" dirty="0">
                          <a:effectLst/>
                        </a:rPr>
                        <a:t>Coherent</a:t>
                      </a:r>
                      <a:r>
                        <a:rPr lang="en-AU" sz="1300" dirty="0">
                          <a:effectLst/>
                        </a:rPr>
                        <a:t> communication of science ideas for specific purposes through:</a:t>
                      </a:r>
                    </a:p>
                    <a:p>
                      <a:pPr algn="l">
                        <a:lnSpc>
                          <a:spcPct val="105000"/>
                        </a:lnSpc>
                        <a:spcBef>
                          <a:spcPts val="100"/>
                        </a:spcBef>
                        <a:spcAft>
                          <a:spcPts val="100"/>
                        </a:spcAft>
                      </a:pPr>
                      <a:r>
                        <a:rPr lang="en-AU" sz="1300" dirty="0">
                          <a:effectLst/>
                        </a:rPr>
                        <a:t> </a:t>
                      </a:r>
                    </a:p>
                    <a:p>
                      <a:pPr marL="342900" lvl="0" indent="-342900" algn="l">
                        <a:lnSpc>
                          <a:spcPct val="102000"/>
                        </a:lnSpc>
                        <a:spcBef>
                          <a:spcPts val="100"/>
                        </a:spcBef>
                        <a:spcAft>
                          <a:spcPts val="100"/>
                        </a:spcAft>
                        <a:buFont typeface="Symbol" panose="05050102010706020507" pitchFamily="18" charset="2"/>
                        <a:buChar char=""/>
                        <a:tabLst>
                          <a:tab pos="107950" algn="l"/>
                          <a:tab pos="228600" algn="l"/>
                          <a:tab pos="107950" algn="l"/>
                        </a:tabLst>
                      </a:pPr>
                      <a:r>
                        <a:rPr lang="en-AU" sz="1300" dirty="0">
                          <a:effectLst/>
                        </a:rPr>
                        <a:t>Construction of </a:t>
                      </a:r>
                      <a:r>
                        <a:rPr lang="en-AU" sz="1300" u="dotted" dirty="0">
                          <a:effectLst/>
                        </a:rPr>
                        <a:t>informed</a:t>
                      </a:r>
                      <a:r>
                        <a:rPr lang="en-AU" sz="1300" dirty="0">
                          <a:effectLst/>
                        </a:rPr>
                        <a:t> evidence-based arguments</a:t>
                      </a:r>
                    </a:p>
                    <a:p>
                      <a:pPr algn="ctr">
                        <a:lnSpc>
                          <a:spcPct val="102000"/>
                        </a:lnSpc>
                        <a:spcBef>
                          <a:spcPts val="100"/>
                        </a:spcBef>
                        <a:spcAft>
                          <a:spcPts val="100"/>
                        </a:spcAft>
                        <a:tabLst>
                          <a:tab pos="107950" algn="l"/>
                          <a:tab pos="228600" algn="l"/>
                          <a:tab pos="457200" algn="l"/>
                        </a:tabLst>
                      </a:pPr>
                      <a:r>
                        <a:rPr lang="en-AU" sz="1300" dirty="0">
                          <a:effectLst/>
                        </a:rPr>
                        <a:t>PART B (Q9 &amp; Q10 )</a:t>
                      </a:r>
                    </a:p>
                    <a:p>
                      <a:pPr algn="ctr">
                        <a:lnSpc>
                          <a:spcPct val="102000"/>
                        </a:lnSpc>
                        <a:spcBef>
                          <a:spcPts val="100"/>
                        </a:spcBef>
                        <a:spcAft>
                          <a:spcPts val="100"/>
                        </a:spcAft>
                        <a:tabLst>
                          <a:tab pos="107950" algn="l"/>
                          <a:tab pos="228600" algn="l"/>
                          <a:tab pos="457200" algn="l"/>
                        </a:tabLst>
                      </a:pPr>
                      <a:r>
                        <a:rPr lang="en-AU" sz="1300" dirty="0">
                          <a:effectLst/>
                        </a:rPr>
                        <a:t> </a:t>
                      </a:r>
                    </a:p>
                    <a:p>
                      <a:pPr marL="342900" lvl="0" indent="-342900" algn="l">
                        <a:lnSpc>
                          <a:spcPct val="102000"/>
                        </a:lnSpc>
                        <a:spcBef>
                          <a:spcPts val="100"/>
                        </a:spcBef>
                        <a:spcAft>
                          <a:spcPts val="100"/>
                        </a:spcAft>
                        <a:buFont typeface="Symbol" panose="05050102010706020507" pitchFamily="18" charset="2"/>
                        <a:buChar char=""/>
                        <a:tabLst>
                          <a:tab pos="107950" algn="l"/>
                          <a:tab pos="228600" algn="l"/>
                          <a:tab pos="107950" algn="l"/>
                        </a:tabLst>
                      </a:pPr>
                      <a:r>
                        <a:rPr lang="en-AU" sz="1300" u="dotted" dirty="0">
                          <a:effectLst/>
                        </a:rPr>
                        <a:t>Informed</a:t>
                      </a:r>
                      <a:r>
                        <a:rPr lang="en-AU" sz="1300" dirty="0">
                          <a:effectLst/>
                        </a:rPr>
                        <a:t> selection of appropriate representations and text types </a:t>
                      </a:r>
                    </a:p>
                    <a:p>
                      <a:pPr algn="ctr">
                        <a:lnSpc>
                          <a:spcPct val="107000"/>
                        </a:lnSpc>
                        <a:spcBef>
                          <a:spcPts val="100"/>
                        </a:spcBef>
                        <a:spcAft>
                          <a:spcPts val="100"/>
                        </a:spcAft>
                      </a:pPr>
                      <a:r>
                        <a:rPr lang="en-AU" sz="1300" dirty="0">
                          <a:effectLst/>
                        </a:rPr>
                        <a:t>OVERALL</a:t>
                      </a:r>
                      <a:endParaRPr lang="en-AU" sz="130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solidFill>
                      <a:schemeClr val="bg1"/>
                    </a:solidFill>
                  </a:tcPr>
                </a:tc>
                <a:tc>
                  <a:txBody>
                    <a:bodyPr/>
                    <a:lstStyle/>
                    <a:p>
                      <a:pPr algn="l">
                        <a:lnSpc>
                          <a:spcPct val="105000"/>
                        </a:lnSpc>
                        <a:spcBef>
                          <a:spcPts val="100"/>
                        </a:spcBef>
                        <a:spcAft>
                          <a:spcPts val="100"/>
                        </a:spcAft>
                      </a:pPr>
                      <a:r>
                        <a:rPr lang="en-AU" sz="1300" dirty="0">
                          <a:effectLst/>
                        </a:rPr>
                        <a:t>Communication of science ideas for specific purposes through:</a:t>
                      </a:r>
                    </a:p>
                    <a:p>
                      <a:pPr algn="l">
                        <a:lnSpc>
                          <a:spcPct val="105000"/>
                        </a:lnSpc>
                        <a:spcBef>
                          <a:spcPts val="100"/>
                        </a:spcBef>
                        <a:spcAft>
                          <a:spcPts val="100"/>
                        </a:spcAft>
                      </a:pPr>
                      <a:r>
                        <a:rPr lang="en-AU" sz="1300" dirty="0">
                          <a:effectLst/>
                        </a:rPr>
                        <a:t> </a:t>
                      </a:r>
                    </a:p>
                    <a:p>
                      <a:pPr marL="342900" lvl="0" indent="-342900" algn="l">
                        <a:lnSpc>
                          <a:spcPct val="102000"/>
                        </a:lnSpc>
                        <a:spcBef>
                          <a:spcPts val="100"/>
                        </a:spcBef>
                        <a:spcAft>
                          <a:spcPts val="100"/>
                        </a:spcAft>
                        <a:buFont typeface="Symbol" panose="05050102010706020507" pitchFamily="18" charset="2"/>
                        <a:buChar char=""/>
                        <a:tabLst>
                          <a:tab pos="107950" algn="l"/>
                          <a:tab pos="228600" algn="l"/>
                          <a:tab pos="107950" algn="l"/>
                        </a:tabLst>
                      </a:pPr>
                      <a:r>
                        <a:rPr lang="en-AU" sz="1300" dirty="0">
                          <a:effectLst/>
                        </a:rPr>
                        <a:t>Construction of evidence-based arguments</a:t>
                      </a:r>
                    </a:p>
                    <a:p>
                      <a:pPr algn="ctr">
                        <a:lnSpc>
                          <a:spcPct val="102000"/>
                        </a:lnSpc>
                        <a:spcBef>
                          <a:spcPts val="100"/>
                        </a:spcBef>
                        <a:spcAft>
                          <a:spcPts val="100"/>
                        </a:spcAft>
                        <a:tabLst>
                          <a:tab pos="107950" algn="l"/>
                          <a:tab pos="228600" algn="l"/>
                          <a:tab pos="457200" algn="l"/>
                        </a:tabLst>
                      </a:pPr>
                      <a:r>
                        <a:rPr lang="en-AU" sz="1300" dirty="0">
                          <a:effectLst/>
                        </a:rPr>
                        <a:t>PART B (Q9 &amp; Q10 )</a:t>
                      </a:r>
                    </a:p>
                    <a:p>
                      <a:pPr algn="ctr">
                        <a:lnSpc>
                          <a:spcPct val="102000"/>
                        </a:lnSpc>
                        <a:spcBef>
                          <a:spcPts val="100"/>
                        </a:spcBef>
                        <a:spcAft>
                          <a:spcPts val="100"/>
                        </a:spcAft>
                        <a:tabLst>
                          <a:tab pos="107950" algn="l"/>
                          <a:tab pos="228600" algn="l"/>
                          <a:tab pos="457200" algn="l"/>
                        </a:tabLst>
                      </a:pPr>
                      <a:r>
                        <a:rPr lang="en-AU" sz="1300" dirty="0">
                          <a:effectLst/>
                        </a:rPr>
                        <a:t> </a:t>
                      </a:r>
                    </a:p>
                    <a:p>
                      <a:pPr marL="342900" lvl="0" indent="-342900" algn="l">
                        <a:lnSpc>
                          <a:spcPct val="102000"/>
                        </a:lnSpc>
                        <a:spcBef>
                          <a:spcPts val="100"/>
                        </a:spcBef>
                        <a:spcAft>
                          <a:spcPts val="100"/>
                        </a:spcAft>
                        <a:buFont typeface="Symbol" panose="05050102010706020507" pitchFamily="18" charset="2"/>
                        <a:buChar char=""/>
                        <a:tabLst>
                          <a:tab pos="107950" algn="l"/>
                          <a:tab pos="228600" algn="l"/>
                          <a:tab pos="107950" algn="l"/>
                        </a:tabLst>
                      </a:pPr>
                      <a:r>
                        <a:rPr lang="en-AU" sz="1300" dirty="0">
                          <a:effectLst/>
                        </a:rPr>
                        <a:t>Selection of appropriate representations and text types </a:t>
                      </a:r>
                    </a:p>
                    <a:p>
                      <a:pPr algn="ctr">
                        <a:lnSpc>
                          <a:spcPct val="107000"/>
                        </a:lnSpc>
                        <a:spcBef>
                          <a:spcPts val="100"/>
                        </a:spcBef>
                        <a:spcAft>
                          <a:spcPts val="100"/>
                        </a:spcAft>
                      </a:pPr>
                      <a:r>
                        <a:rPr lang="en-AU" sz="1300" dirty="0">
                          <a:effectLst/>
                        </a:rPr>
                        <a:t>OVERALL</a:t>
                      </a:r>
                      <a:endParaRPr lang="en-AU" sz="130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solidFill>
                      <a:schemeClr val="bg1"/>
                    </a:solidFill>
                  </a:tcPr>
                </a:tc>
                <a:tc>
                  <a:txBody>
                    <a:bodyPr/>
                    <a:lstStyle/>
                    <a:p>
                      <a:pPr algn="l">
                        <a:lnSpc>
                          <a:spcPct val="105000"/>
                        </a:lnSpc>
                        <a:spcBef>
                          <a:spcPts val="100"/>
                        </a:spcBef>
                        <a:spcAft>
                          <a:spcPts val="100"/>
                        </a:spcAft>
                      </a:pPr>
                      <a:r>
                        <a:rPr lang="en-AU" sz="1300" dirty="0">
                          <a:effectLst/>
                        </a:rPr>
                        <a:t>Communication of science ideas for specific purposes through:</a:t>
                      </a:r>
                    </a:p>
                    <a:p>
                      <a:pPr algn="l">
                        <a:lnSpc>
                          <a:spcPct val="105000"/>
                        </a:lnSpc>
                        <a:spcBef>
                          <a:spcPts val="100"/>
                        </a:spcBef>
                        <a:spcAft>
                          <a:spcPts val="100"/>
                        </a:spcAft>
                      </a:pPr>
                      <a:r>
                        <a:rPr lang="en-AU" sz="1300" dirty="0">
                          <a:effectLst/>
                        </a:rPr>
                        <a:t> </a:t>
                      </a:r>
                    </a:p>
                    <a:p>
                      <a:pPr marL="342900" lvl="0" indent="-342900" algn="l">
                        <a:lnSpc>
                          <a:spcPct val="102000"/>
                        </a:lnSpc>
                        <a:spcBef>
                          <a:spcPts val="100"/>
                        </a:spcBef>
                        <a:spcAft>
                          <a:spcPts val="100"/>
                        </a:spcAft>
                        <a:buFont typeface="Symbol" panose="05050102010706020507" pitchFamily="18" charset="2"/>
                        <a:buChar char=""/>
                        <a:tabLst>
                          <a:tab pos="107950" algn="l"/>
                          <a:tab pos="228600" algn="l"/>
                          <a:tab pos="107950" algn="l"/>
                        </a:tabLst>
                      </a:pPr>
                      <a:r>
                        <a:rPr lang="en-AU" sz="1300" dirty="0">
                          <a:effectLst/>
                        </a:rPr>
                        <a:t>Construction of arguments</a:t>
                      </a:r>
                    </a:p>
                    <a:p>
                      <a:pPr algn="ctr">
                        <a:lnSpc>
                          <a:spcPct val="102000"/>
                        </a:lnSpc>
                        <a:spcBef>
                          <a:spcPts val="100"/>
                        </a:spcBef>
                        <a:spcAft>
                          <a:spcPts val="100"/>
                        </a:spcAft>
                        <a:tabLst>
                          <a:tab pos="107950" algn="l"/>
                          <a:tab pos="228600" algn="l"/>
                          <a:tab pos="457200" algn="l"/>
                        </a:tabLst>
                      </a:pPr>
                      <a:r>
                        <a:rPr lang="en-AU" sz="1300" dirty="0">
                          <a:effectLst/>
                        </a:rPr>
                        <a:t> </a:t>
                      </a:r>
                    </a:p>
                    <a:p>
                      <a:pPr algn="ctr">
                        <a:lnSpc>
                          <a:spcPct val="102000"/>
                        </a:lnSpc>
                        <a:spcBef>
                          <a:spcPts val="100"/>
                        </a:spcBef>
                        <a:spcAft>
                          <a:spcPts val="100"/>
                        </a:spcAft>
                        <a:tabLst>
                          <a:tab pos="107950" algn="l"/>
                          <a:tab pos="228600" algn="l"/>
                          <a:tab pos="457200" algn="l"/>
                        </a:tabLst>
                      </a:pPr>
                      <a:r>
                        <a:rPr lang="en-AU" sz="1300" dirty="0">
                          <a:effectLst/>
                        </a:rPr>
                        <a:t>PART B (Q9 &amp; Q10 )</a:t>
                      </a:r>
                    </a:p>
                    <a:p>
                      <a:pPr algn="ctr">
                        <a:lnSpc>
                          <a:spcPct val="102000"/>
                        </a:lnSpc>
                        <a:spcBef>
                          <a:spcPts val="100"/>
                        </a:spcBef>
                        <a:spcAft>
                          <a:spcPts val="100"/>
                        </a:spcAft>
                        <a:tabLst>
                          <a:tab pos="107950" algn="l"/>
                          <a:tab pos="228600" algn="l"/>
                          <a:tab pos="457200" algn="l"/>
                        </a:tabLst>
                      </a:pPr>
                      <a:r>
                        <a:rPr lang="en-AU" sz="1300" dirty="0">
                          <a:effectLst/>
                        </a:rPr>
                        <a:t> </a:t>
                      </a:r>
                    </a:p>
                    <a:p>
                      <a:pPr marL="342900" lvl="0" indent="-342900" algn="l">
                        <a:lnSpc>
                          <a:spcPct val="102000"/>
                        </a:lnSpc>
                        <a:spcBef>
                          <a:spcPts val="100"/>
                        </a:spcBef>
                        <a:spcAft>
                          <a:spcPts val="100"/>
                        </a:spcAft>
                        <a:buFont typeface="Symbol" panose="05050102010706020507" pitchFamily="18" charset="2"/>
                        <a:buChar char=""/>
                        <a:tabLst>
                          <a:tab pos="107950" algn="l"/>
                          <a:tab pos="228600" algn="l"/>
                          <a:tab pos="107950" algn="l"/>
                        </a:tabLst>
                      </a:pPr>
                      <a:r>
                        <a:rPr lang="en-AU" sz="1300" dirty="0">
                          <a:effectLst/>
                        </a:rPr>
                        <a:t>Selection of representations, </a:t>
                      </a:r>
                      <a:r>
                        <a:rPr lang="en-AU" sz="1300" u="dotted" dirty="0">
                          <a:effectLst/>
                        </a:rPr>
                        <a:t>everyday language</a:t>
                      </a:r>
                      <a:r>
                        <a:rPr lang="en-AU" sz="1300" dirty="0">
                          <a:effectLst/>
                        </a:rPr>
                        <a:t> and text types </a:t>
                      </a:r>
                    </a:p>
                    <a:p>
                      <a:pPr algn="ctr">
                        <a:lnSpc>
                          <a:spcPct val="107000"/>
                        </a:lnSpc>
                        <a:spcBef>
                          <a:spcPts val="100"/>
                        </a:spcBef>
                        <a:spcAft>
                          <a:spcPts val="100"/>
                        </a:spcAft>
                      </a:pPr>
                      <a:r>
                        <a:rPr lang="en-AU" sz="1300" dirty="0">
                          <a:effectLst/>
                        </a:rPr>
                        <a:t>OVERALL</a:t>
                      </a:r>
                      <a:endParaRPr lang="en-AU" sz="130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1865618718"/>
                  </a:ext>
                </a:extLst>
              </a:tr>
            </a:tbl>
          </a:graphicData>
        </a:graphic>
      </p:graphicFrame>
    </p:spTree>
    <p:extLst>
      <p:ext uri="{BB962C8B-B14F-4D97-AF65-F5344CB8AC3E}">
        <p14:creationId xmlns:p14="http://schemas.microsoft.com/office/powerpoint/2010/main" val="2666764426"/>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AF9CA7B70F2034AB0275BC824BFF98A" ma:contentTypeVersion="13" ma:contentTypeDescription="Create a new document." ma:contentTypeScope="" ma:versionID="228cf9407f8b2ca7842636ae11e09552">
  <xsd:schema xmlns:xsd="http://www.w3.org/2001/XMLSchema" xmlns:xs="http://www.w3.org/2001/XMLSchema" xmlns:p="http://schemas.microsoft.com/office/2006/metadata/properties" xmlns:ns3="e1b723d8-8717-4fc6-9539-ca24aa2be5ad" xmlns:ns4="8ba89ca7-359e-4f92-9dc7-50cd8163538f" targetNamespace="http://schemas.microsoft.com/office/2006/metadata/properties" ma:root="true" ma:fieldsID="8e94faaef6f5687f93ff8dd6d0f350a5" ns3:_="" ns4:_="">
    <xsd:import namespace="e1b723d8-8717-4fc6-9539-ca24aa2be5ad"/>
    <xsd:import namespace="8ba89ca7-359e-4f92-9dc7-50cd8163538f"/>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DateTaken" minOccurs="0"/>
                <xsd:element ref="ns3:MediaServiceLocatio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b723d8-8717-4fc6-9539-ca24aa2be5a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ba89ca7-359e-4f92-9dc7-50cd8163538f"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528446D-F390-4DCE-BD7F-AB9E9F1BA83A}">
  <ds:schemaRefs>
    <ds:schemaRef ds:uri="http://schemas.microsoft.com/office/infopath/2007/PartnerControls"/>
    <ds:schemaRef ds:uri="e1b723d8-8717-4fc6-9539-ca24aa2be5ad"/>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8ba89ca7-359e-4f92-9dc7-50cd8163538f"/>
    <ds:schemaRef ds:uri="http://www.w3.org/XML/1998/namespace"/>
    <ds:schemaRef ds:uri="http://purl.org/dc/dcmitype/"/>
  </ds:schemaRefs>
</ds:datastoreItem>
</file>

<file path=customXml/itemProps2.xml><?xml version="1.0" encoding="utf-8"?>
<ds:datastoreItem xmlns:ds="http://schemas.openxmlformats.org/officeDocument/2006/customXml" ds:itemID="{C36D1AD4-F48C-4A0E-9DF4-2D0240894449}">
  <ds:schemaRefs>
    <ds:schemaRef ds:uri="http://schemas.microsoft.com/sharepoint/v3/contenttype/forms"/>
  </ds:schemaRefs>
</ds:datastoreItem>
</file>

<file path=customXml/itemProps3.xml><?xml version="1.0" encoding="utf-8"?>
<ds:datastoreItem xmlns:ds="http://schemas.openxmlformats.org/officeDocument/2006/customXml" ds:itemID="{4CF7AD22-0F29-4AB9-8E91-F1F2A05125F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1b723d8-8717-4fc6-9539-ca24aa2be5ad"/>
    <ds:schemaRef ds:uri="8ba89ca7-359e-4f92-9dc7-50cd8163538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1469</TotalTime>
  <Words>1408</Words>
  <Application>Microsoft Office PowerPoint</Application>
  <PresentationFormat>Widescreen</PresentationFormat>
  <Paragraphs>154</Paragraphs>
  <Slides>15</Slides>
  <Notes>1</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15</vt:i4>
      </vt:variant>
    </vt:vector>
  </HeadingPairs>
  <TitlesOfParts>
    <vt:vector size="25" baseType="lpstr">
      <vt:lpstr>Jenna Sue</vt:lpstr>
      <vt:lpstr>PMingLiU</vt:lpstr>
      <vt:lpstr>SimSun</vt:lpstr>
      <vt:lpstr>Arial</vt:lpstr>
      <vt:lpstr>Calibri</vt:lpstr>
      <vt:lpstr>Cambria</vt:lpstr>
      <vt:lpstr>Symbol</vt:lpstr>
      <vt:lpstr>Times New Roman</vt:lpstr>
      <vt:lpstr>Wingdings</vt:lpstr>
      <vt:lpstr>1_Office Theme</vt:lpstr>
      <vt:lpstr>PowerPoint Presentation</vt:lpstr>
      <vt:lpstr>Pedigree review</vt:lpstr>
      <vt:lpstr>IVF</vt:lpstr>
      <vt:lpstr>PowerPoint Presentation</vt:lpstr>
      <vt:lpstr>Scientific Claim</vt:lpstr>
      <vt:lpstr>Independent practice </vt:lpstr>
      <vt:lpstr>Evaluating a claim</vt:lpstr>
      <vt:lpstr>Model answer</vt:lpstr>
      <vt:lpstr>PowerPoint Presentation</vt:lpstr>
      <vt:lpstr>PowerPoint Presentation</vt:lpstr>
      <vt:lpstr>Cognitive verbs needed to complete this task.</vt:lpstr>
      <vt:lpstr>Steps to writing your paragraph…</vt:lpstr>
      <vt:lpstr>PowerPoint Presentation</vt:lpstr>
      <vt:lpstr>Evaluate the claims below for scientific accuracy and reliability. State whether or not you agree with the statement. Justify your response using knowledge and evidence.</vt:lpstr>
      <vt:lpstr>PowerPoint Presentation</vt:lpstr>
    </vt:vector>
  </TitlesOfParts>
  <Company>Queensland Government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Today’s Lesson</dc:title>
  <dc:creator>JOHNSTON, Nicholas</dc:creator>
  <cp:lastModifiedBy>ADCOCK, Natalie (nadco5)</cp:lastModifiedBy>
  <cp:revision>48</cp:revision>
  <dcterms:created xsi:type="dcterms:W3CDTF">2016-02-14T01:28:13Z</dcterms:created>
  <dcterms:modified xsi:type="dcterms:W3CDTF">2021-03-14T23:51:49Z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0x0101004AF9CA7B70F2034AB0275BC824BFF98A</vt:lpwstr>
  </property>
</Properties>
</file>