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Montserrat"/>
      <p:regular r:id="rId14"/>
      <p:bold r:id="rId15"/>
      <p:italic r:id="rId16"/>
      <p:boldItalic r:id="rId17"/>
    </p:embeddedFont>
    <p:embeddedFont>
      <p:font typeface="Lato"/>
      <p:regular r:id="rId18"/>
      <p:bold r:id="rId19"/>
      <p:italic r:id="rId20"/>
      <p:boldItalic r:id="rId21"/>
    </p:embeddedFont>
    <p:embeddedFont>
      <p:font typeface="Shadows Into Light"/>
      <p:regular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D383690-9B40-4256-8C18-2267051CE151}">
  <a:tblStyle styleId="{CD383690-9B40-4256-8C18-2267051CE15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italic.fntdata"/><Relationship Id="rId11" Type="http://schemas.openxmlformats.org/officeDocument/2006/relationships/slide" Target="slides/slide5.xml"/><Relationship Id="rId22" Type="http://schemas.openxmlformats.org/officeDocument/2006/relationships/font" Target="fonts/ShadowsIntoLight-regular.fntdata"/><Relationship Id="rId10" Type="http://schemas.openxmlformats.org/officeDocument/2006/relationships/slide" Target="slides/slide4.xml"/><Relationship Id="rId21" Type="http://schemas.openxmlformats.org/officeDocument/2006/relationships/font" Target="fonts/Lato-bold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Montserrat-bold.fntdata"/><Relationship Id="rId14" Type="http://schemas.openxmlformats.org/officeDocument/2006/relationships/font" Target="fonts/Montserrat-regular.fntdata"/><Relationship Id="rId17" Type="http://schemas.openxmlformats.org/officeDocument/2006/relationships/font" Target="fonts/Montserrat-boldItalic.fntdata"/><Relationship Id="rId16" Type="http://schemas.openxmlformats.org/officeDocument/2006/relationships/font" Target="fonts/Montserrat-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8edefb82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8edefb82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8edefb825b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8edefb825b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8a23aea2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8a23aea2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8a23aea2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8a23aea2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08a23aea2f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08a23aea2f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f6421c0ad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f6421c0a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https://www.novakeducation.com/shift-to-student-led-learning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novakeducation.com/professional-development" TargetMode="External"/><Relationship Id="rId4" Type="http://schemas.openxmlformats.org/officeDocument/2006/relationships/hyperlink" Target="https://www.novakeducation.com/workshops#studentled" TargetMode="External"/><Relationship Id="rId9" Type="http://schemas.openxmlformats.org/officeDocument/2006/relationships/hyperlink" Target="https://www.novakeducation.com/shift-to-student-led-learning" TargetMode="External"/><Relationship Id="rId5" Type="http://schemas.openxmlformats.org/officeDocument/2006/relationships/hyperlink" Target="https://www.novakeducation.com/blog" TargetMode="External"/><Relationship Id="rId6" Type="http://schemas.openxmlformats.org/officeDocument/2006/relationships/hyperlink" Target="https://www.novakeducation.com/blog" TargetMode="External"/><Relationship Id="rId7" Type="http://schemas.openxmlformats.org/officeDocument/2006/relationships/hyperlink" Target="https://www.novakeducation.com/shift-to-student-led-learning" TargetMode="External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7438" y="45300"/>
            <a:ext cx="9029100" cy="5052900"/>
          </a:xfrm>
          <a:prstGeom prst="rect">
            <a:avLst/>
          </a:prstGeom>
          <a:noFill/>
          <a:ln cap="flat" cmpd="sng" w="28575">
            <a:solidFill>
              <a:srgbClr val="595959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Part 1, Part 2, Part 3, Part 4" id="55" name="Google Shape;55;p13" title="Figure 3: Jigsaw 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72000" y="1661850"/>
            <a:ext cx="2799979" cy="25697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272150" y="687450"/>
            <a:ext cx="8520600" cy="974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Jigsaw Activity </a:t>
            </a:r>
            <a:endParaRPr sz="6000">
              <a:solidFill>
                <a:srgbClr val="E4007C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699175" y="4575000"/>
            <a:ext cx="49539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Shift to Student-Led</a:t>
            </a:r>
            <a:r>
              <a:rPr lang="en" sz="1100">
                <a:solidFill>
                  <a:srgbClr val="595959"/>
                </a:solidFill>
                <a:latin typeface="Montserrat"/>
                <a:ea typeface="Montserrat"/>
                <a:cs typeface="Montserrat"/>
                <a:sym typeface="Montserrat"/>
              </a:rPr>
              <a:t> | Catlin R. Tucker and Katie Novak</a:t>
            </a:r>
            <a:endParaRPr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" name="Google Shape;62;p14"/>
          <p:cNvGraphicFramePr/>
          <p:nvPr/>
        </p:nvGraphicFramePr>
        <p:xfrm>
          <a:off x="131338" y="167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{CD383690-9B40-4256-8C18-2267051CE151}</a:tableStyleId>
              </a:tblPr>
              <a:tblGrid>
                <a:gridCol w="2124475"/>
                <a:gridCol w="6717875"/>
              </a:tblGrid>
              <a:tr h="9873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Part/Topic 1 </a:t>
                      </a:r>
                      <a:endParaRPr sz="2200">
                        <a:solidFill>
                          <a:srgbClr val="E4007C"/>
                        </a:solidFill>
                        <a:latin typeface="Shadows Into Light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670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Part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/Topic 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2 </a:t>
                      </a:r>
                      <a:endParaRPr sz="2200">
                        <a:solidFill>
                          <a:srgbClr val="E4007C"/>
                        </a:solidFill>
                        <a:latin typeface="Shadows Into Light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706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Part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/Topic 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 3</a:t>
                      </a:r>
                      <a:endParaRPr sz="2200">
                        <a:solidFill>
                          <a:srgbClr val="E4007C"/>
                        </a:solidFill>
                        <a:latin typeface="Shadows Into Light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3669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Part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/Topic </a:t>
                      </a:r>
                      <a:r>
                        <a:rPr lang="en" sz="2200">
                          <a:solidFill>
                            <a:srgbClr val="E4007C"/>
                          </a:solidFill>
                          <a:latin typeface="Shadows Into Light"/>
                          <a:ea typeface="Shadows Into Light"/>
                          <a:cs typeface="Shadows Into Light"/>
                          <a:sym typeface="Shadows Into Light"/>
                        </a:rPr>
                        <a:t> 4</a:t>
                      </a:r>
                      <a:endParaRPr sz="2200">
                        <a:solidFill>
                          <a:srgbClr val="E4007C"/>
                        </a:solidFill>
                        <a:latin typeface="Shadows Into Light"/>
                        <a:ea typeface="Shadows Into Light"/>
                        <a:cs typeface="Shadows Into Light"/>
                        <a:sym typeface="Shadows Into Light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/>
          <p:nvPr/>
        </p:nvSpPr>
        <p:spPr>
          <a:xfrm>
            <a:off x="57438" y="45300"/>
            <a:ext cx="9029100" cy="50529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Part/Topic</a:t>
            </a: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 #1:</a:t>
            </a:r>
            <a:endParaRPr>
              <a:solidFill>
                <a:srgbClr val="E4007C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541600" y="4620975"/>
            <a:ext cx="330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[Student Name]</a:t>
            </a:r>
            <a:endParaRPr sz="2000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/>
          <p:nvPr/>
        </p:nvSpPr>
        <p:spPr>
          <a:xfrm>
            <a:off x="57438" y="45300"/>
            <a:ext cx="9029100" cy="50529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Part/T</a:t>
            </a: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opic #2:</a:t>
            </a:r>
            <a:endParaRPr>
              <a:solidFill>
                <a:srgbClr val="E4007C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5541600" y="4620975"/>
            <a:ext cx="330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[Student Name]</a:t>
            </a:r>
            <a:endParaRPr sz="2000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/>
          <p:nvPr/>
        </p:nvSpPr>
        <p:spPr>
          <a:xfrm>
            <a:off x="57438" y="45300"/>
            <a:ext cx="9029100" cy="50529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Part/</a:t>
            </a: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Topic #3:</a:t>
            </a:r>
            <a:endParaRPr>
              <a:solidFill>
                <a:srgbClr val="E4007C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5541600" y="4620975"/>
            <a:ext cx="330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[Student Name]</a:t>
            </a:r>
            <a:endParaRPr sz="2000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/>
          <p:nvPr/>
        </p:nvSpPr>
        <p:spPr>
          <a:xfrm>
            <a:off x="57438" y="45300"/>
            <a:ext cx="9029100" cy="5052900"/>
          </a:xfrm>
          <a:prstGeom prst="rect">
            <a:avLst/>
          </a:prstGeom>
          <a:noFill/>
          <a:ln cap="flat" cmpd="sng" w="28575">
            <a:solidFill>
              <a:schemeClr val="dk2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Part/</a:t>
            </a:r>
            <a:r>
              <a:rPr lang="en">
                <a:solidFill>
                  <a:srgbClr val="E4007C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Topic #4:</a:t>
            </a:r>
            <a:endParaRPr>
              <a:solidFill>
                <a:srgbClr val="E4007C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  <p:sp>
        <p:nvSpPr>
          <p:cNvPr id="90" name="Google Shape;90;p18"/>
          <p:cNvSpPr txBox="1"/>
          <p:nvPr/>
        </p:nvSpPr>
        <p:spPr>
          <a:xfrm>
            <a:off x="5541600" y="4620975"/>
            <a:ext cx="33000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chemeClr val="dk1"/>
                </a:solidFill>
                <a:latin typeface="Shadows Into Light"/>
                <a:ea typeface="Shadows Into Light"/>
                <a:cs typeface="Shadows Into Light"/>
                <a:sym typeface="Shadows Into Light"/>
              </a:rPr>
              <a:t>[Student Name]</a:t>
            </a:r>
            <a:endParaRPr sz="2000">
              <a:solidFill>
                <a:schemeClr val="dk1"/>
              </a:solidFill>
              <a:latin typeface="Shadows Into Light"/>
              <a:ea typeface="Shadows Into Light"/>
              <a:cs typeface="Shadows Into Light"/>
              <a:sym typeface="Shadows Into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/>
          <p:nvPr/>
        </p:nvSpPr>
        <p:spPr>
          <a:xfrm>
            <a:off x="31325" y="43850"/>
            <a:ext cx="9065400" cy="5062200"/>
          </a:xfrm>
          <a:prstGeom prst="rect">
            <a:avLst/>
          </a:prstGeom>
          <a:noFill/>
          <a:ln cap="flat" cmpd="sng" w="28575">
            <a:solidFill>
              <a:srgbClr val="E4007C"/>
            </a:solidFill>
            <a:prstDash val="dashDot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E4007C"/>
              </a:solidFill>
              <a:highlight>
                <a:srgbClr val="E4007C"/>
              </a:highlight>
            </a:endParaRPr>
          </a:p>
        </p:txBody>
      </p:sp>
      <p:sp>
        <p:nvSpPr>
          <p:cNvPr id="96" name="Google Shape;96;p19"/>
          <p:cNvSpPr txBox="1"/>
          <p:nvPr>
            <p:ph type="ctrTitle"/>
          </p:nvPr>
        </p:nvSpPr>
        <p:spPr>
          <a:xfrm>
            <a:off x="303725" y="709475"/>
            <a:ext cx="8520600" cy="593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latin typeface="Lato"/>
                <a:ea typeface="Lato"/>
                <a:cs typeface="Lato"/>
                <a:sym typeface="Lato"/>
              </a:rPr>
              <a:t>Discover more templates, strategies and tips on how to help your students lead their learning..</a:t>
            </a:r>
            <a:endParaRPr sz="16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 u="sng">
                <a:latin typeface="Lato"/>
                <a:ea typeface="Lato"/>
                <a:cs typeface="Lato"/>
                <a:sym typeface="Lato"/>
                <a:hlinkClick r:id="rId3"/>
              </a:rPr>
              <a:t>Professional Development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 | </a:t>
            </a:r>
            <a:r>
              <a:rPr lang="en" sz="1800" u="sng">
                <a:latin typeface="Lato"/>
                <a:ea typeface="Lato"/>
                <a:cs typeface="Lato"/>
                <a:sym typeface="Lato"/>
                <a:hlinkClick r:id="rId4"/>
              </a:rPr>
              <a:t>Workshops</a:t>
            </a:r>
            <a:r>
              <a:rPr lang="en" sz="1800">
                <a:latin typeface="Lato"/>
                <a:ea typeface="Lato"/>
                <a:cs typeface="Lato"/>
                <a:sym typeface="Lato"/>
              </a:rPr>
              <a:t> | </a:t>
            </a:r>
            <a:r>
              <a:rPr lang="en" sz="1800" u="sng">
                <a:latin typeface="Lato"/>
                <a:ea typeface="Lato"/>
                <a:cs typeface="Lato"/>
                <a:sym typeface="Lato"/>
                <a:hlinkClick r:id="rId5"/>
              </a:rPr>
              <a:t>Resources</a:t>
            </a:r>
            <a:r>
              <a:rPr lang="en" sz="1600" u="sng">
                <a:solidFill>
                  <a:schemeClr val="hlink"/>
                </a:solidFill>
                <a:latin typeface="Lato"/>
                <a:ea typeface="Lato"/>
                <a:cs typeface="Lato"/>
                <a:sym typeface="Lato"/>
                <a:hlinkClick r:id="rId6"/>
              </a:rPr>
              <a:t> </a:t>
            </a:r>
            <a:endParaRPr sz="30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7" name="Google Shape;97;p19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353000" y="1002050"/>
            <a:ext cx="4882074" cy="3735525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9"/>
          <p:cNvSpPr txBox="1"/>
          <p:nvPr/>
        </p:nvSpPr>
        <p:spPr>
          <a:xfrm>
            <a:off x="3106875" y="4803825"/>
            <a:ext cx="5998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The Shift to Student-Led </a:t>
            </a:r>
            <a:r>
              <a:rPr lang="en" sz="11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| Catlin R. Tucker and Katie Novak</a:t>
            </a: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